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12" r:id="rId56"/>
    <p:sldId id="314" r:id="rId57"/>
    <p:sldId id="315" r:id="rId58"/>
    <p:sldId id="316" r:id="rId59"/>
    <p:sldId id="317" r:id="rId60"/>
    <p:sldId id="318" r:id="rId61"/>
    <p:sldId id="319" r:id="rId62"/>
    <p:sldId id="320" r:id="rId63"/>
    <p:sldId id="322" r:id="rId64"/>
    <p:sldId id="323" r:id="rId65"/>
    <p:sldId id="324" r:id="rId66"/>
    <p:sldId id="325" r:id="rId67"/>
    <p:sldId id="326" r:id="rId68"/>
    <p:sldId id="327" r:id="rId69"/>
    <p:sldId id="328" r:id="rId70"/>
    <p:sldId id="330" r:id="rId71"/>
    <p:sldId id="331" r:id="rId72"/>
    <p:sldId id="332" r:id="rId73"/>
    <p:sldId id="333" r:id="rId74"/>
    <p:sldId id="334" r:id="rId75"/>
    <p:sldId id="335" r:id="rId76"/>
    <p:sldId id="336" r:id="rId77"/>
    <p:sldId id="338" r:id="rId78"/>
    <p:sldId id="339" r:id="rId79"/>
    <p:sldId id="340" r:id="rId80"/>
    <p:sldId id="341" r:id="rId81"/>
    <p:sldId id="342" r:id="rId82"/>
    <p:sldId id="343" r:id="rId83"/>
    <p:sldId id="344"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2004" y="3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2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849FF-2B79-4DB1-BDF7-02A90260D2E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8156D65-9D91-417D-BD5E-DD5CDEE4A538}">
      <dgm:prSet/>
      <dgm:spPr/>
      <dgm:t>
        <a:bodyPr/>
        <a:lstStyle/>
        <a:p>
          <a:r>
            <a:rPr lang="en-US"/>
            <a:t>The law provides a long list of persons who either are prohibited from entering or are to be removed should their presence in the United State be discovered.</a:t>
          </a:r>
        </a:p>
      </dgm:t>
    </dgm:pt>
    <dgm:pt modelId="{6CB8C3B3-9570-4605-8338-54C7FDDD5BD0}" type="parTrans" cxnId="{40FB1B93-2DD7-4C2C-BAAF-A66F9D0CCAD6}">
      <dgm:prSet/>
      <dgm:spPr/>
      <dgm:t>
        <a:bodyPr/>
        <a:lstStyle/>
        <a:p>
          <a:endParaRPr lang="en-US"/>
        </a:p>
      </dgm:t>
    </dgm:pt>
    <dgm:pt modelId="{F3D3F2CE-2A06-4134-B133-FF1759ABE03E}" type="sibTrans" cxnId="{40FB1B93-2DD7-4C2C-BAAF-A66F9D0CCAD6}">
      <dgm:prSet/>
      <dgm:spPr/>
      <dgm:t>
        <a:bodyPr/>
        <a:lstStyle/>
        <a:p>
          <a:endParaRPr lang="en-US"/>
        </a:p>
      </dgm:t>
    </dgm:pt>
    <dgm:pt modelId="{7420ACF9-76A1-438B-B4A8-11F76196B245}">
      <dgm:prSet/>
      <dgm:spPr/>
      <dgm:t>
        <a:bodyPr/>
        <a:lstStyle/>
        <a:p>
          <a:r>
            <a:rPr lang="en-US"/>
            <a:t>The grounds of inadmissibility are laid out in the Immigration and Nationality Act (INA) at §212(a)</a:t>
          </a:r>
        </a:p>
      </dgm:t>
    </dgm:pt>
    <dgm:pt modelId="{5D9C0337-4C28-4709-B8F7-DF3BAD557A79}" type="parTrans" cxnId="{27744868-7CBB-4AD5-8F3B-7B8CABFD332C}">
      <dgm:prSet/>
      <dgm:spPr/>
      <dgm:t>
        <a:bodyPr/>
        <a:lstStyle/>
        <a:p>
          <a:endParaRPr lang="en-US"/>
        </a:p>
      </dgm:t>
    </dgm:pt>
    <dgm:pt modelId="{6057E5A6-182A-43B8-AB43-3D8BFEB69F4A}" type="sibTrans" cxnId="{27744868-7CBB-4AD5-8F3B-7B8CABFD332C}">
      <dgm:prSet/>
      <dgm:spPr/>
      <dgm:t>
        <a:bodyPr/>
        <a:lstStyle/>
        <a:p>
          <a:endParaRPr lang="en-US"/>
        </a:p>
      </dgm:t>
    </dgm:pt>
    <dgm:pt modelId="{46912E13-B882-4FA4-9B50-8F2C83074C2C}">
      <dgm:prSet/>
      <dgm:spPr/>
      <dgm:t>
        <a:bodyPr/>
        <a:lstStyle/>
        <a:p>
          <a:r>
            <a:rPr lang="en-US"/>
            <a:t>The grounds of deportability are laid out in the Immigration and Nationality Act (INA) at §237</a:t>
          </a:r>
        </a:p>
      </dgm:t>
    </dgm:pt>
    <dgm:pt modelId="{B8036AE2-F72A-4E2C-85DA-B7121816CA11}" type="parTrans" cxnId="{CE32989E-2343-4581-93A5-23F277D4838A}">
      <dgm:prSet/>
      <dgm:spPr/>
      <dgm:t>
        <a:bodyPr/>
        <a:lstStyle/>
        <a:p>
          <a:endParaRPr lang="en-US"/>
        </a:p>
      </dgm:t>
    </dgm:pt>
    <dgm:pt modelId="{6B3C33FC-600F-425A-A861-35E0749A9C6C}" type="sibTrans" cxnId="{CE32989E-2343-4581-93A5-23F277D4838A}">
      <dgm:prSet/>
      <dgm:spPr/>
      <dgm:t>
        <a:bodyPr/>
        <a:lstStyle/>
        <a:p>
          <a:endParaRPr lang="en-US"/>
        </a:p>
      </dgm:t>
    </dgm:pt>
    <dgm:pt modelId="{AB01E895-6AC0-4A2B-BAC1-BE337DD8E082}">
      <dgm:prSet/>
      <dgm:spPr/>
      <dgm:t>
        <a:bodyPr/>
        <a:lstStyle/>
        <a:p>
          <a:r>
            <a:rPr lang="en-US"/>
            <a:t>Each of the above grounds were incorporated into the immigration law as Congress thought of situations calling for the exclusion or removal of a particular group.</a:t>
          </a:r>
        </a:p>
      </dgm:t>
    </dgm:pt>
    <dgm:pt modelId="{7E46DDC5-42CC-424F-ACB1-09E6D1661D04}" type="parTrans" cxnId="{1C35338F-E463-46B7-9F5A-5EE9F328BEA5}">
      <dgm:prSet/>
      <dgm:spPr/>
      <dgm:t>
        <a:bodyPr/>
        <a:lstStyle/>
        <a:p>
          <a:endParaRPr lang="en-US"/>
        </a:p>
      </dgm:t>
    </dgm:pt>
    <dgm:pt modelId="{79BFB2AE-9B7D-4F84-9744-272E6A7D35D2}" type="sibTrans" cxnId="{1C35338F-E463-46B7-9F5A-5EE9F328BEA5}">
      <dgm:prSet/>
      <dgm:spPr/>
      <dgm:t>
        <a:bodyPr/>
        <a:lstStyle/>
        <a:p>
          <a:endParaRPr lang="en-US"/>
        </a:p>
      </dgm:t>
    </dgm:pt>
    <dgm:pt modelId="{B4D307C9-FFE3-4907-AB6E-89111996BB65}">
      <dgm:prSet/>
      <dgm:spPr/>
      <dgm:t>
        <a:bodyPr/>
        <a:lstStyle/>
        <a:p>
          <a:r>
            <a:rPr lang="en-US"/>
            <a:t>Although the law prohibits the admission and requires the removal of broad categories of persons, there are provisions allowing the waiver of these grounds of inadmissibility and deportability.</a:t>
          </a:r>
        </a:p>
      </dgm:t>
    </dgm:pt>
    <dgm:pt modelId="{84DD975C-52F7-4312-937D-A1A582F1A735}" type="parTrans" cxnId="{46075CEF-88D9-4AB4-9F4B-EB730560FBBC}">
      <dgm:prSet/>
      <dgm:spPr/>
      <dgm:t>
        <a:bodyPr/>
        <a:lstStyle/>
        <a:p>
          <a:endParaRPr lang="en-US"/>
        </a:p>
      </dgm:t>
    </dgm:pt>
    <dgm:pt modelId="{41EBD0D5-2C18-4FCA-8705-634DCC3EE997}" type="sibTrans" cxnId="{46075CEF-88D9-4AB4-9F4B-EB730560FBBC}">
      <dgm:prSet/>
      <dgm:spPr/>
      <dgm:t>
        <a:bodyPr/>
        <a:lstStyle/>
        <a:p>
          <a:endParaRPr lang="en-US"/>
        </a:p>
      </dgm:t>
    </dgm:pt>
    <dgm:pt modelId="{6F61662E-C3E8-421D-8E3A-B0DE90936D87}" type="pres">
      <dgm:prSet presAssocID="{571849FF-2B79-4DB1-BDF7-02A90260D2E6}" presName="vert0" presStyleCnt="0">
        <dgm:presLayoutVars>
          <dgm:dir/>
          <dgm:animOne val="branch"/>
          <dgm:animLvl val="lvl"/>
        </dgm:presLayoutVars>
      </dgm:prSet>
      <dgm:spPr/>
    </dgm:pt>
    <dgm:pt modelId="{54ECA0B8-0AD6-4F27-8A31-2C2D9B9336A1}" type="pres">
      <dgm:prSet presAssocID="{48156D65-9D91-417D-BD5E-DD5CDEE4A538}" presName="thickLine" presStyleLbl="alignNode1" presStyleIdx="0" presStyleCnt="5"/>
      <dgm:spPr/>
    </dgm:pt>
    <dgm:pt modelId="{34106EFB-4600-4116-9B4A-9E4221E956A2}" type="pres">
      <dgm:prSet presAssocID="{48156D65-9D91-417D-BD5E-DD5CDEE4A538}" presName="horz1" presStyleCnt="0"/>
      <dgm:spPr/>
    </dgm:pt>
    <dgm:pt modelId="{1C90E564-7AC9-4D4D-A64E-9D97E96DCE77}" type="pres">
      <dgm:prSet presAssocID="{48156D65-9D91-417D-BD5E-DD5CDEE4A538}" presName="tx1" presStyleLbl="revTx" presStyleIdx="0" presStyleCnt="5"/>
      <dgm:spPr/>
    </dgm:pt>
    <dgm:pt modelId="{07AA4832-4E4F-4453-AFF1-91464A49489C}" type="pres">
      <dgm:prSet presAssocID="{48156D65-9D91-417D-BD5E-DD5CDEE4A538}" presName="vert1" presStyleCnt="0"/>
      <dgm:spPr/>
    </dgm:pt>
    <dgm:pt modelId="{09F8A6DA-95F4-47DD-81F2-3E031660119E}" type="pres">
      <dgm:prSet presAssocID="{7420ACF9-76A1-438B-B4A8-11F76196B245}" presName="thickLine" presStyleLbl="alignNode1" presStyleIdx="1" presStyleCnt="5"/>
      <dgm:spPr/>
    </dgm:pt>
    <dgm:pt modelId="{48F81122-7EC6-4E83-A488-012576FB4425}" type="pres">
      <dgm:prSet presAssocID="{7420ACF9-76A1-438B-B4A8-11F76196B245}" presName="horz1" presStyleCnt="0"/>
      <dgm:spPr/>
    </dgm:pt>
    <dgm:pt modelId="{AB8465C6-AE13-46C7-8C0C-5ED4A7A09898}" type="pres">
      <dgm:prSet presAssocID="{7420ACF9-76A1-438B-B4A8-11F76196B245}" presName="tx1" presStyleLbl="revTx" presStyleIdx="1" presStyleCnt="5"/>
      <dgm:spPr/>
    </dgm:pt>
    <dgm:pt modelId="{FE2DEEF5-CF6D-448F-B589-C71E9E4B8F57}" type="pres">
      <dgm:prSet presAssocID="{7420ACF9-76A1-438B-B4A8-11F76196B245}" presName="vert1" presStyleCnt="0"/>
      <dgm:spPr/>
    </dgm:pt>
    <dgm:pt modelId="{48A66769-F099-42D7-AD15-AEBC97D4FFCD}" type="pres">
      <dgm:prSet presAssocID="{46912E13-B882-4FA4-9B50-8F2C83074C2C}" presName="thickLine" presStyleLbl="alignNode1" presStyleIdx="2" presStyleCnt="5"/>
      <dgm:spPr/>
    </dgm:pt>
    <dgm:pt modelId="{E73DB239-CD22-4214-863C-6C320B69EB35}" type="pres">
      <dgm:prSet presAssocID="{46912E13-B882-4FA4-9B50-8F2C83074C2C}" presName="horz1" presStyleCnt="0"/>
      <dgm:spPr/>
    </dgm:pt>
    <dgm:pt modelId="{50027F82-1F97-462B-9516-E55C1BD12CBC}" type="pres">
      <dgm:prSet presAssocID="{46912E13-B882-4FA4-9B50-8F2C83074C2C}" presName="tx1" presStyleLbl="revTx" presStyleIdx="2" presStyleCnt="5"/>
      <dgm:spPr/>
    </dgm:pt>
    <dgm:pt modelId="{43E5E112-6FCC-4A15-A53B-0C113A5B23DE}" type="pres">
      <dgm:prSet presAssocID="{46912E13-B882-4FA4-9B50-8F2C83074C2C}" presName="vert1" presStyleCnt="0"/>
      <dgm:spPr/>
    </dgm:pt>
    <dgm:pt modelId="{DF6500D6-E3D3-44D4-9121-18F8DCA27F9C}" type="pres">
      <dgm:prSet presAssocID="{AB01E895-6AC0-4A2B-BAC1-BE337DD8E082}" presName="thickLine" presStyleLbl="alignNode1" presStyleIdx="3" presStyleCnt="5"/>
      <dgm:spPr/>
    </dgm:pt>
    <dgm:pt modelId="{D62A6779-4D49-43E7-8DEA-75993C3A016D}" type="pres">
      <dgm:prSet presAssocID="{AB01E895-6AC0-4A2B-BAC1-BE337DD8E082}" presName="horz1" presStyleCnt="0"/>
      <dgm:spPr/>
    </dgm:pt>
    <dgm:pt modelId="{021F89F0-9E17-4A88-A1F6-26ED59DCDD9D}" type="pres">
      <dgm:prSet presAssocID="{AB01E895-6AC0-4A2B-BAC1-BE337DD8E082}" presName="tx1" presStyleLbl="revTx" presStyleIdx="3" presStyleCnt="5"/>
      <dgm:spPr/>
    </dgm:pt>
    <dgm:pt modelId="{B3108813-61EA-4235-8462-FE5C972C91ED}" type="pres">
      <dgm:prSet presAssocID="{AB01E895-6AC0-4A2B-BAC1-BE337DD8E082}" presName="vert1" presStyleCnt="0"/>
      <dgm:spPr/>
    </dgm:pt>
    <dgm:pt modelId="{1769A50B-3CB7-4D9C-B655-911847B6E570}" type="pres">
      <dgm:prSet presAssocID="{B4D307C9-FFE3-4907-AB6E-89111996BB65}" presName="thickLine" presStyleLbl="alignNode1" presStyleIdx="4" presStyleCnt="5"/>
      <dgm:spPr/>
    </dgm:pt>
    <dgm:pt modelId="{154B674D-A70E-41E6-AB70-9AE170362666}" type="pres">
      <dgm:prSet presAssocID="{B4D307C9-FFE3-4907-AB6E-89111996BB65}" presName="horz1" presStyleCnt="0"/>
      <dgm:spPr/>
    </dgm:pt>
    <dgm:pt modelId="{99E06298-7DD9-4711-A35E-808F1D8941A8}" type="pres">
      <dgm:prSet presAssocID="{B4D307C9-FFE3-4907-AB6E-89111996BB65}" presName="tx1" presStyleLbl="revTx" presStyleIdx="4" presStyleCnt="5"/>
      <dgm:spPr/>
    </dgm:pt>
    <dgm:pt modelId="{218FB78F-A1C3-461E-BF95-11575D172282}" type="pres">
      <dgm:prSet presAssocID="{B4D307C9-FFE3-4907-AB6E-89111996BB65}" presName="vert1" presStyleCnt="0"/>
      <dgm:spPr/>
    </dgm:pt>
  </dgm:ptLst>
  <dgm:cxnLst>
    <dgm:cxn modelId="{FBE8C31D-48F2-44BA-B9EE-607502AA08C8}" type="presOf" srcId="{571849FF-2B79-4DB1-BDF7-02A90260D2E6}" destId="{6F61662E-C3E8-421D-8E3A-B0DE90936D87}" srcOrd="0" destOrd="0" presId="urn:microsoft.com/office/officeart/2008/layout/LinedList"/>
    <dgm:cxn modelId="{E8822025-DE13-4D35-B936-4C5928271AF1}" type="presOf" srcId="{48156D65-9D91-417D-BD5E-DD5CDEE4A538}" destId="{1C90E564-7AC9-4D4D-A64E-9D97E96DCE77}" srcOrd="0" destOrd="0" presId="urn:microsoft.com/office/officeart/2008/layout/LinedList"/>
    <dgm:cxn modelId="{E7214467-CC30-4EA9-B897-F7DB7B74E987}" type="presOf" srcId="{AB01E895-6AC0-4A2B-BAC1-BE337DD8E082}" destId="{021F89F0-9E17-4A88-A1F6-26ED59DCDD9D}" srcOrd="0" destOrd="0" presId="urn:microsoft.com/office/officeart/2008/layout/LinedList"/>
    <dgm:cxn modelId="{27744868-7CBB-4AD5-8F3B-7B8CABFD332C}" srcId="{571849FF-2B79-4DB1-BDF7-02A90260D2E6}" destId="{7420ACF9-76A1-438B-B4A8-11F76196B245}" srcOrd="1" destOrd="0" parTransId="{5D9C0337-4C28-4709-B8F7-DF3BAD557A79}" sibTransId="{6057E5A6-182A-43B8-AB43-3D8BFEB69F4A}"/>
    <dgm:cxn modelId="{1C35338F-E463-46B7-9F5A-5EE9F328BEA5}" srcId="{571849FF-2B79-4DB1-BDF7-02A90260D2E6}" destId="{AB01E895-6AC0-4A2B-BAC1-BE337DD8E082}" srcOrd="3" destOrd="0" parTransId="{7E46DDC5-42CC-424F-ACB1-09E6D1661D04}" sibTransId="{79BFB2AE-9B7D-4F84-9744-272E6A7D35D2}"/>
    <dgm:cxn modelId="{40FB1B93-2DD7-4C2C-BAAF-A66F9D0CCAD6}" srcId="{571849FF-2B79-4DB1-BDF7-02A90260D2E6}" destId="{48156D65-9D91-417D-BD5E-DD5CDEE4A538}" srcOrd="0" destOrd="0" parTransId="{6CB8C3B3-9570-4605-8338-54C7FDDD5BD0}" sibTransId="{F3D3F2CE-2A06-4134-B133-FF1759ABE03E}"/>
    <dgm:cxn modelId="{CE32989E-2343-4581-93A5-23F277D4838A}" srcId="{571849FF-2B79-4DB1-BDF7-02A90260D2E6}" destId="{46912E13-B882-4FA4-9B50-8F2C83074C2C}" srcOrd="2" destOrd="0" parTransId="{B8036AE2-F72A-4E2C-85DA-B7121816CA11}" sibTransId="{6B3C33FC-600F-425A-A861-35E0749A9C6C}"/>
    <dgm:cxn modelId="{728C90DD-8538-4E70-A684-F213B17CF94F}" type="presOf" srcId="{B4D307C9-FFE3-4907-AB6E-89111996BB65}" destId="{99E06298-7DD9-4711-A35E-808F1D8941A8}" srcOrd="0" destOrd="0" presId="urn:microsoft.com/office/officeart/2008/layout/LinedList"/>
    <dgm:cxn modelId="{46075CEF-88D9-4AB4-9F4B-EB730560FBBC}" srcId="{571849FF-2B79-4DB1-BDF7-02A90260D2E6}" destId="{B4D307C9-FFE3-4907-AB6E-89111996BB65}" srcOrd="4" destOrd="0" parTransId="{84DD975C-52F7-4312-937D-A1A582F1A735}" sibTransId="{41EBD0D5-2C18-4FCA-8705-634DCC3EE997}"/>
    <dgm:cxn modelId="{063363FA-245F-4A1C-966D-159BD995C4BF}" type="presOf" srcId="{46912E13-B882-4FA4-9B50-8F2C83074C2C}" destId="{50027F82-1F97-462B-9516-E55C1BD12CBC}" srcOrd="0" destOrd="0" presId="urn:microsoft.com/office/officeart/2008/layout/LinedList"/>
    <dgm:cxn modelId="{1158B9FC-45D5-40A9-94DF-8B63AACA2FCB}" type="presOf" srcId="{7420ACF9-76A1-438B-B4A8-11F76196B245}" destId="{AB8465C6-AE13-46C7-8C0C-5ED4A7A09898}" srcOrd="0" destOrd="0" presId="urn:microsoft.com/office/officeart/2008/layout/LinedList"/>
    <dgm:cxn modelId="{D265B052-681A-4C0D-96DD-5538A209AF2C}" type="presParOf" srcId="{6F61662E-C3E8-421D-8E3A-B0DE90936D87}" destId="{54ECA0B8-0AD6-4F27-8A31-2C2D9B9336A1}" srcOrd="0" destOrd="0" presId="urn:microsoft.com/office/officeart/2008/layout/LinedList"/>
    <dgm:cxn modelId="{A27679D5-705D-43B8-862C-06F2F8A983A2}" type="presParOf" srcId="{6F61662E-C3E8-421D-8E3A-B0DE90936D87}" destId="{34106EFB-4600-4116-9B4A-9E4221E956A2}" srcOrd="1" destOrd="0" presId="urn:microsoft.com/office/officeart/2008/layout/LinedList"/>
    <dgm:cxn modelId="{B5A9B979-5089-493A-A9A0-B813644C7146}" type="presParOf" srcId="{34106EFB-4600-4116-9B4A-9E4221E956A2}" destId="{1C90E564-7AC9-4D4D-A64E-9D97E96DCE77}" srcOrd="0" destOrd="0" presId="urn:microsoft.com/office/officeart/2008/layout/LinedList"/>
    <dgm:cxn modelId="{D2DE6320-41E4-46B6-AB88-6914D8192B58}" type="presParOf" srcId="{34106EFB-4600-4116-9B4A-9E4221E956A2}" destId="{07AA4832-4E4F-4453-AFF1-91464A49489C}" srcOrd="1" destOrd="0" presId="urn:microsoft.com/office/officeart/2008/layout/LinedList"/>
    <dgm:cxn modelId="{73538AFE-70DA-4788-A80E-F01D0C42D949}" type="presParOf" srcId="{6F61662E-C3E8-421D-8E3A-B0DE90936D87}" destId="{09F8A6DA-95F4-47DD-81F2-3E031660119E}" srcOrd="2" destOrd="0" presId="urn:microsoft.com/office/officeart/2008/layout/LinedList"/>
    <dgm:cxn modelId="{A10737FD-3C56-4864-8CD7-84B7DF2BF137}" type="presParOf" srcId="{6F61662E-C3E8-421D-8E3A-B0DE90936D87}" destId="{48F81122-7EC6-4E83-A488-012576FB4425}" srcOrd="3" destOrd="0" presId="urn:microsoft.com/office/officeart/2008/layout/LinedList"/>
    <dgm:cxn modelId="{6614C54F-D743-486E-BA4A-E2984FEE1382}" type="presParOf" srcId="{48F81122-7EC6-4E83-A488-012576FB4425}" destId="{AB8465C6-AE13-46C7-8C0C-5ED4A7A09898}" srcOrd="0" destOrd="0" presId="urn:microsoft.com/office/officeart/2008/layout/LinedList"/>
    <dgm:cxn modelId="{82B84C7E-26D0-4BAA-8EC0-80BC7510AC04}" type="presParOf" srcId="{48F81122-7EC6-4E83-A488-012576FB4425}" destId="{FE2DEEF5-CF6D-448F-B589-C71E9E4B8F57}" srcOrd="1" destOrd="0" presId="urn:microsoft.com/office/officeart/2008/layout/LinedList"/>
    <dgm:cxn modelId="{401D020C-A8E5-4664-A2BD-CDC2A0D0EC07}" type="presParOf" srcId="{6F61662E-C3E8-421D-8E3A-B0DE90936D87}" destId="{48A66769-F099-42D7-AD15-AEBC97D4FFCD}" srcOrd="4" destOrd="0" presId="urn:microsoft.com/office/officeart/2008/layout/LinedList"/>
    <dgm:cxn modelId="{D0DD918D-7047-40E6-B4D2-6F0BEA411A7C}" type="presParOf" srcId="{6F61662E-C3E8-421D-8E3A-B0DE90936D87}" destId="{E73DB239-CD22-4214-863C-6C320B69EB35}" srcOrd="5" destOrd="0" presId="urn:microsoft.com/office/officeart/2008/layout/LinedList"/>
    <dgm:cxn modelId="{C7706A78-E3C5-4F2D-A8D6-699104683ED5}" type="presParOf" srcId="{E73DB239-CD22-4214-863C-6C320B69EB35}" destId="{50027F82-1F97-462B-9516-E55C1BD12CBC}" srcOrd="0" destOrd="0" presId="urn:microsoft.com/office/officeart/2008/layout/LinedList"/>
    <dgm:cxn modelId="{EBCAAD70-B049-4E81-9490-8D9F33071A10}" type="presParOf" srcId="{E73DB239-CD22-4214-863C-6C320B69EB35}" destId="{43E5E112-6FCC-4A15-A53B-0C113A5B23DE}" srcOrd="1" destOrd="0" presId="urn:microsoft.com/office/officeart/2008/layout/LinedList"/>
    <dgm:cxn modelId="{DD17115F-D55C-4BB2-9F1B-FDFB2B69E582}" type="presParOf" srcId="{6F61662E-C3E8-421D-8E3A-B0DE90936D87}" destId="{DF6500D6-E3D3-44D4-9121-18F8DCA27F9C}" srcOrd="6" destOrd="0" presId="urn:microsoft.com/office/officeart/2008/layout/LinedList"/>
    <dgm:cxn modelId="{D91803B9-352A-4C31-821F-E0877BE8646C}" type="presParOf" srcId="{6F61662E-C3E8-421D-8E3A-B0DE90936D87}" destId="{D62A6779-4D49-43E7-8DEA-75993C3A016D}" srcOrd="7" destOrd="0" presId="urn:microsoft.com/office/officeart/2008/layout/LinedList"/>
    <dgm:cxn modelId="{0A518448-C7C5-4764-8182-66457BE85770}" type="presParOf" srcId="{D62A6779-4D49-43E7-8DEA-75993C3A016D}" destId="{021F89F0-9E17-4A88-A1F6-26ED59DCDD9D}" srcOrd="0" destOrd="0" presId="urn:microsoft.com/office/officeart/2008/layout/LinedList"/>
    <dgm:cxn modelId="{1F21C78E-AEBB-445F-8988-C45FE44FE6E0}" type="presParOf" srcId="{D62A6779-4D49-43E7-8DEA-75993C3A016D}" destId="{B3108813-61EA-4235-8462-FE5C972C91ED}" srcOrd="1" destOrd="0" presId="urn:microsoft.com/office/officeart/2008/layout/LinedList"/>
    <dgm:cxn modelId="{A0CC64CD-99EC-4E57-A059-434437000822}" type="presParOf" srcId="{6F61662E-C3E8-421D-8E3A-B0DE90936D87}" destId="{1769A50B-3CB7-4D9C-B655-911847B6E570}" srcOrd="8" destOrd="0" presId="urn:microsoft.com/office/officeart/2008/layout/LinedList"/>
    <dgm:cxn modelId="{238ABC2E-EE4F-4C99-B868-16E2EEF0991B}" type="presParOf" srcId="{6F61662E-C3E8-421D-8E3A-B0DE90936D87}" destId="{154B674D-A70E-41E6-AB70-9AE170362666}" srcOrd="9" destOrd="0" presId="urn:microsoft.com/office/officeart/2008/layout/LinedList"/>
    <dgm:cxn modelId="{10E23CC9-A3BC-4488-9E8B-B396FE25BB01}" type="presParOf" srcId="{154B674D-A70E-41E6-AB70-9AE170362666}" destId="{99E06298-7DD9-4711-A35E-808F1D8941A8}" srcOrd="0" destOrd="0" presId="urn:microsoft.com/office/officeart/2008/layout/LinedList"/>
    <dgm:cxn modelId="{73A7D068-81E4-4148-ACDE-2EE347798E13}" type="presParOf" srcId="{154B674D-A70E-41E6-AB70-9AE170362666}" destId="{218FB78F-A1C3-461E-BF95-11575D1722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16C5C4-BDBF-471B-A05C-820F7E240DB7}"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DFCFAE0-9776-4B98-9FCF-0A152959EE91}">
      <dgm:prSet/>
      <dgm:spPr/>
      <dgm:t>
        <a:bodyPr/>
        <a:lstStyle/>
        <a:p>
          <a:r>
            <a:rPr lang="en-US"/>
            <a:t>Mandatory prehearing detention is required under the statute in cases involving persons who are removable on account of criminal activities.</a:t>
          </a:r>
        </a:p>
      </dgm:t>
    </dgm:pt>
    <dgm:pt modelId="{6BA31DAD-D332-47AE-9A7F-D47FAA89DE6A}" type="parTrans" cxnId="{3A72A492-8F44-4EBA-B455-8C640B511679}">
      <dgm:prSet/>
      <dgm:spPr/>
      <dgm:t>
        <a:bodyPr/>
        <a:lstStyle/>
        <a:p>
          <a:endParaRPr lang="en-US"/>
        </a:p>
      </dgm:t>
    </dgm:pt>
    <dgm:pt modelId="{2FE8FB8C-D71E-4CDD-B7DF-1B2BF5C061E5}" type="sibTrans" cxnId="{3A72A492-8F44-4EBA-B455-8C640B511679}">
      <dgm:prSet/>
      <dgm:spPr/>
      <dgm:t>
        <a:bodyPr/>
        <a:lstStyle/>
        <a:p>
          <a:endParaRPr lang="en-US"/>
        </a:p>
      </dgm:t>
    </dgm:pt>
    <dgm:pt modelId="{44814D1F-EDC6-4D61-9ED0-B8A6E53A842A}">
      <dgm:prSet/>
      <dgm:spPr/>
      <dgm:t>
        <a:bodyPr/>
        <a:lstStyle/>
        <a:p>
          <a:r>
            <a:rPr lang="en-US"/>
            <a:t>Example: They are deportable for having committed two or more crimes involving moral turpitude, an aggravated felony, crimes involving drugs or firearms or a miscellaneous crime under 8 USC §1227(a)(2)(D), INA §237(a)(2)(D).  </a:t>
          </a:r>
        </a:p>
      </dgm:t>
    </dgm:pt>
    <dgm:pt modelId="{ADE71E1D-9510-400E-BE81-D621D44BB16B}" type="parTrans" cxnId="{44E919C9-4A91-4BCF-AEA0-65A11E003B3A}">
      <dgm:prSet/>
      <dgm:spPr/>
      <dgm:t>
        <a:bodyPr/>
        <a:lstStyle/>
        <a:p>
          <a:endParaRPr lang="en-US"/>
        </a:p>
      </dgm:t>
    </dgm:pt>
    <dgm:pt modelId="{4F81BEC9-348C-4D85-A6AE-120FCFC0F4CA}" type="sibTrans" cxnId="{44E919C9-4A91-4BCF-AEA0-65A11E003B3A}">
      <dgm:prSet/>
      <dgm:spPr/>
      <dgm:t>
        <a:bodyPr/>
        <a:lstStyle/>
        <a:p>
          <a:endParaRPr lang="en-US"/>
        </a:p>
      </dgm:t>
    </dgm:pt>
    <dgm:pt modelId="{6A68BDF6-6591-4378-BC0F-BBD1D54C70AD}">
      <dgm:prSet/>
      <dgm:spPr/>
      <dgm:t>
        <a:bodyPr/>
        <a:lstStyle/>
        <a:p>
          <a:r>
            <a:rPr lang="en-US"/>
            <a:t>The only exceptions are for certain persons under the Witness Protection Program, or when the individual’s release would protect other witnesses.</a:t>
          </a:r>
        </a:p>
      </dgm:t>
    </dgm:pt>
    <dgm:pt modelId="{4D8E76C8-F3FF-4C8A-A8C0-6D7C2927190A}" type="parTrans" cxnId="{A888D4E7-DAD8-45D0-9EEC-EFCC4255E91A}">
      <dgm:prSet/>
      <dgm:spPr/>
      <dgm:t>
        <a:bodyPr/>
        <a:lstStyle/>
        <a:p>
          <a:endParaRPr lang="en-US"/>
        </a:p>
      </dgm:t>
    </dgm:pt>
    <dgm:pt modelId="{F6EB1D9B-A07C-4874-B017-66EFF5059B14}" type="sibTrans" cxnId="{A888D4E7-DAD8-45D0-9EEC-EFCC4255E91A}">
      <dgm:prSet/>
      <dgm:spPr/>
      <dgm:t>
        <a:bodyPr/>
        <a:lstStyle/>
        <a:p>
          <a:endParaRPr lang="en-US"/>
        </a:p>
      </dgm:t>
    </dgm:pt>
    <dgm:pt modelId="{70D1F774-296B-49D8-824C-75EA6B4ECD75}">
      <dgm:prSet/>
      <dgm:spPr/>
      <dgm:t>
        <a:bodyPr/>
        <a:lstStyle/>
        <a:p>
          <a:r>
            <a:rPr lang="en-US"/>
            <a:t>This statute further requires that the attorney general take into custody noncitizens released from parole, on supervised release, probation or other custody, after October 9, 1998.</a:t>
          </a:r>
        </a:p>
      </dgm:t>
    </dgm:pt>
    <dgm:pt modelId="{75DC6EF1-56A1-46A6-B02E-AC8387CA9D76}" type="parTrans" cxnId="{741F04EE-0EDA-4706-BF83-CF819AEF41D3}">
      <dgm:prSet/>
      <dgm:spPr/>
      <dgm:t>
        <a:bodyPr/>
        <a:lstStyle/>
        <a:p>
          <a:endParaRPr lang="en-US"/>
        </a:p>
      </dgm:t>
    </dgm:pt>
    <dgm:pt modelId="{82550129-D00F-4BB8-B681-30AD3B494186}" type="sibTrans" cxnId="{741F04EE-0EDA-4706-BF83-CF819AEF41D3}">
      <dgm:prSet/>
      <dgm:spPr/>
      <dgm:t>
        <a:bodyPr/>
        <a:lstStyle/>
        <a:p>
          <a:endParaRPr lang="en-US"/>
        </a:p>
      </dgm:t>
    </dgm:pt>
    <dgm:pt modelId="{8360125D-4DD5-4606-8363-78BF04518374}" type="pres">
      <dgm:prSet presAssocID="{7216C5C4-BDBF-471B-A05C-820F7E240DB7}" presName="diagram" presStyleCnt="0">
        <dgm:presLayoutVars>
          <dgm:dir/>
          <dgm:resizeHandles val="exact"/>
        </dgm:presLayoutVars>
      </dgm:prSet>
      <dgm:spPr/>
    </dgm:pt>
    <dgm:pt modelId="{E6E9A1E0-BD26-4944-80C2-1242C95E4268}" type="pres">
      <dgm:prSet presAssocID="{EDFCFAE0-9776-4B98-9FCF-0A152959EE91}" presName="node" presStyleLbl="node1" presStyleIdx="0" presStyleCnt="4">
        <dgm:presLayoutVars>
          <dgm:bulletEnabled val="1"/>
        </dgm:presLayoutVars>
      </dgm:prSet>
      <dgm:spPr/>
    </dgm:pt>
    <dgm:pt modelId="{5E97F19F-43E9-4AC4-B24E-53E1D54F6C98}" type="pres">
      <dgm:prSet presAssocID="{2FE8FB8C-D71E-4CDD-B7DF-1B2BF5C061E5}" presName="sibTrans" presStyleLbl="sibTrans2D1" presStyleIdx="0" presStyleCnt="3"/>
      <dgm:spPr/>
    </dgm:pt>
    <dgm:pt modelId="{50DD919F-6B7C-4193-A08C-45D45E009D2A}" type="pres">
      <dgm:prSet presAssocID="{2FE8FB8C-D71E-4CDD-B7DF-1B2BF5C061E5}" presName="connectorText" presStyleLbl="sibTrans2D1" presStyleIdx="0" presStyleCnt="3"/>
      <dgm:spPr/>
    </dgm:pt>
    <dgm:pt modelId="{3C743D7D-6A64-4CEF-B03F-6667D29C544F}" type="pres">
      <dgm:prSet presAssocID="{44814D1F-EDC6-4D61-9ED0-B8A6E53A842A}" presName="node" presStyleLbl="node1" presStyleIdx="1" presStyleCnt="4">
        <dgm:presLayoutVars>
          <dgm:bulletEnabled val="1"/>
        </dgm:presLayoutVars>
      </dgm:prSet>
      <dgm:spPr/>
    </dgm:pt>
    <dgm:pt modelId="{F30129B3-6900-4C96-8CAB-FBD36A7C7033}" type="pres">
      <dgm:prSet presAssocID="{4F81BEC9-348C-4D85-A6AE-120FCFC0F4CA}" presName="sibTrans" presStyleLbl="sibTrans2D1" presStyleIdx="1" presStyleCnt="3"/>
      <dgm:spPr/>
    </dgm:pt>
    <dgm:pt modelId="{9D63E93F-8A9D-4532-9CAC-CD9931FCE6BD}" type="pres">
      <dgm:prSet presAssocID="{4F81BEC9-348C-4D85-A6AE-120FCFC0F4CA}" presName="connectorText" presStyleLbl="sibTrans2D1" presStyleIdx="1" presStyleCnt="3"/>
      <dgm:spPr/>
    </dgm:pt>
    <dgm:pt modelId="{5DC91D6C-8863-49DF-98E7-C502FFFB3740}" type="pres">
      <dgm:prSet presAssocID="{6A68BDF6-6591-4378-BC0F-BBD1D54C70AD}" presName="node" presStyleLbl="node1" presStyleIdx="2" presStyleCnt="4">
        <dgm:presLayoutVars>
          <dgm:bulletEnabled val="1"/>
        </dgm:presLayoutVars>
      </dgm:prSet>
      <dgm:spPr/>
    </dgm:pt>
    <dgm:pt modelId="{E5CB2FF9-6AC6-4582-A47D-F50FEE408867}" type="pres">
      <dgm:prSet presAssocID="{F6EB1D9B-A07C-4874-B017-66EFF5059B14}" presName="sibTrans" presStyleLbl="sibTrans2D1" presStyleIdx="2" presStyleCnt="3"/>
      <dgm:spPr/>
    </dgm:pt>
    <dgm:pt modelId="{CAF60898-9707-4559-9605-5BEA8F138F7F}" type="pres">
      <dgm:prSet presAssocID="{F6EB1D9B-A07C-4874-B017-66EFF5059B14}" presName="connectorText" presStyleLbl="sibTrans2D1" presStyleIdx="2" presStyleCnt="3"/>
      <dgm:spPr/>
    </dgm:pt>
    <dgm:pt modelId="{085D24E6-C11C-4414-B098-184627437AD8}" type="pres">
      <dgm:prSet presAssocID="{70D1F774-296B-49D8-824C-75EA6B4ECD75}" presName="node" presStyleLbl="node1" presStyleIdx="3" presStyleCnt="4">
        <dgm:presLayoutVars>
          <dgm:bulletEnabled val="1"/>
        </dgm:presLayoutVars>
      </dgm:prSet>
      <dgm:spPr/>
    </dgm:pt>
  </dgm:ptLst>
  <dgm:cxnLst>
    <dgm:cxn modelId="{FBCB5036-6700-4207-9BD8-BE04213DBAC1}" type="presOf" srcId="{4F81BEC9-348C-4D85-A6AE-120FCFC0F4CA}" destId="{F30129B3-6900-4C96-8CAB-FBD36A7C7033}" srcOrd="0" destOrd="0" presId="urn:microsoft.com/office/officeart/2005/8/layout/process5"/>
    <dgm:cxn modelId="{EE902072-B6A4-456C-8A7A-EC581A60F5AD}" type="presOf" srcId="{EDFCFAE0-9776-4B98-9FCF-0A152959EE91}" destId="{E6E9A1E0-BD26-4944-80C2-1242C95E4268}" srcOrd="0" destOrd="0" presId="urn:microsoft.com/office/officeart/2005/8/layout/process5"/>
    <dgm:cxn modelId="{007F0F5A-8A69-47B0-BB29-C5E753CF6A06}" type="presOf" srcId="{2FE8FB8C-D71E-4CDD-B7DF-1B2BF5C061E5}" destId="{50DD919F-6B7C-4193-A08C-45D45E009D2A}" srcOrd="1" destOrd="0" presId="urn:microsoft.com/office/officeart/2005/8/layout/process5"/>
    <dgm:cxn modelId="{B5732883-6A52-4699-9920-62C0D7EB3EA3}" type="presOf" srcId="{70D1F774-296B-49D8-824C-75EA6B4ECD75}" destId="{085D24E6-C11C-4414-B098-184627437AD8}" srcOrd="0" destOrd="0" presId="urn:microsoft.com/office/officeart/2005/8/layout/process5"/>
    <dgm:cxn modelId="{F2915E89-E005-4C6D-A099-C8AB56898C52}" type="presOf" srcId="{2FE8FB8C-D71E-4CDD-B7DF-1B2BF5C061E5}" destId="{5E97F19F-43E9-4AC4-B24E-53E1D54F6C98}" srcOrd="0" destOrd="0" presId="urn:microsoft.com/office/officeart/2005/8/layout/process5"/>
    <dgm:cxn modelId="{A0A7928A-320B-43A5-AED9-372385863495}" type="presOf" srcId="{7216C5C4-BDBF-471B-A05C-820F7E240DB7}" destId="{8360125D-4DD5-4606-8363-78BF04518374}" srcOrd="0" destOrd="0" presId="urn:microsoft.com/office/officeart/2005/8/layout/process5"/>
    <dgm:cxn modelId="{3A72A492-8F44-4EBA-B455-8C640B511679}" srcId="{7216C5C4-BDBF-471B-A05C-820F7E240DB7}" destId="{EDFCFAE0-9776-4B98-9FCF-0A152959EE91}" srcOrd="0" destOrd="0" parTransId="{6BA31DAD-D332-47AE-9A7F-D47FAA89DE6A}" sibTransId="{2FE8FB8C-D71E-4CDD-B7DF-1B2BF5C061E5}"/>
    <dgm:cxn modelId="{4E1C04B1-A397-453A-8994-630DFAE4B9D5}" type="presOf" srcId="{44814D1F-EDC6-4D61-9ED0-B8A6E53A842A}" destId="{3C743D7D-6A64-4CEF-B03F-6667D29C544F}" srcOrd="0" destOrd="0" presId="urn:microsoft.com/office/officeart/2005/8/layout/process5"/>
    <dgm:cxn modelId="{129227B2-8A3E-47BA-8912-E9833FBF9672}" type="presOf" srcId="{6A68BDF6-6591-4378-BC0F-BBD1D54C70AD}" destId="{5DC91D6C-8863-49DF-98E7-C502FFFB3740}" srcOrd="0" destOrd="0" presId="urn:microsoft.com/office/officeart/2005/8/layout/process5"/>
    <dgm:cxn modelId="{44E919C9-4A91-4BCF-AEA0-65A11E003B3A}" srcId="{7216C5C4-BDBF-471B-A05C-820F7E240DB7}" destId="{44814D1F-EDC6-4D61-9ED0-B8A6E53A842A}" srcOrd="1" destOrd="0" parTransId="{ADE71E1D-9510-400E-BE81-D621D44BB16B}" sibTransId="{4F81BEC9-348C-4D85-A6AE-120FCFC0F4CA}"/>
    <dgm:cxn modelId="{C26C9BC9-C4D9-4A39-87E3-5518283CB43A}" type="presOf" srcId="{F6EB1D9B-A07C-4874-B017-66EFF5059B14}" destId="{CAF60898-9707-4559-9605-5BEA8F138F7F}" srcOrd="1" destOrd="0" presId="urn:microsoft.com/office/officeart/2005/8/layout/process5"/>
    <dgm:cxn modelId="{C7CA7CE6-45DF-45F9-B136-4A39AD75F41A}" type="presOf" srcId="{F6EB1D9B-A07C-4874-B017-66EFF5059B14}" destId="{E5CB2FF9-6AC6-4582-A47D-F50FEE408867}" srcOrd="0" destOrd="0" presId="urn:microsoft.com/office/officeart/2005/8/layout/process5"/>
    <dgm:cxn modelId="{A888D4E7-DAD8-45D0-9EEC-EFCC4255E91A}" srcId="{7216C5C4-BDBF-471B-A05C-820F7E240DB7}" destId="{6A68BDF6-6591-4378-BC0F-BBD1D54C70AD}" srcOrd="2" destOrd="0" parTransId="{4D8E76C8-F3FF-4C8A-A8C0-6D7C2927190A}" sibTransId="{F6EB1D9B-A07C-4874-B017-66EFF5059B14}"/>
    <dgm:cxn modelId="{741F04EE-0EDA-4706-BF83-CF819AEF41D3}" srcId="{7216C5C4-BDBF-471B-A05C-820F7E240DB7}" destId="{70D1F774-296B-49D8-824C-75EA6B4ECD75}" srcOrd="3" destOrd="0" parTransId="{75DC6EF1-56A1-46A6-B02E-AC8387CA9D76}" sibTransId="{82550129-D00F-4BB8-B681-30AD3B494186}"/>
    <dgm:cxn modelId="{53B71FF9-9F4A-4270-9882-15609BBE029D}" type="presOf" srcId="{4F81BEC9-348C-4D85-A6AE-120FCFC0F4CA}" destId="{9D63E93F-8A9D-4532-9CAC-CD9931FCE6BD}" srcOrd="1" destOrd="0" presId="urn:microsoft.com/office/officeart/2005/8/layout/process5"/>
    <dgm:cxn modelId="{A51FDC7E-E1D3-4F24-AFDA-E5F754632F9A}" type="presParOf" srcId="{8360125D-4DD5-4606-8363-78BF04518374}" destId="{E6E9A1E0-BD26-4944-80C2-1242C95E4268}" srcOrd="0" destOrd="0" presId="urn:microsoft.com/office/officeart/2005/8/layout/process5"/>
    <dgm:cxn modelId="{94C03862-106A-4122-9811-8FE233FAEED3}" type="presParOf" srcId="{8360125D-4DD5-4606-8363-78BF04518374}" destId="{5E97F19F-43E9-4AC4-B24E-53E1D54F6C98}" srcOrd="1" destOrd="0" presId="urn:microsoft.com/office/officeart/2005/8/layout/process5"/>
    <dgm:cxn modelId="{E624FD20-9054-4242-BEF2-F3AF4787F580}" type="presParOf" srcId="{5E97F19F-43E9-4AC4-B24E-53E1D54F6C98}" destId="{50DD919F-6B7C-4193-A08C-45D45E009D2A}" srcOrd="0" destOrd="0" presId="urn:microsoft.com/office/officeart/2005/8/layout/process5"/>
    <dgm:cxn modelId="{210CE293-BC30-4E48-ABFB-21DA7B982914}" type="presParOf" srcId="{8360125D-4DD5-4606-8363-78BF04518374}" destId="{3C743D7D-6A64-4CEF-B03F-6667D29C544F}" srcOrd="2" destOrd="0" presId="urn:microsoft.com/office/officeart/2005/8/layout/process5"/>
    <dgm:cxn modelId="{432E7D0C-10A1-4768-B982-3DB34203AA82}" type="presParOf" srcId="{8360125D-4DD5-4606-8363-78BF04518374}" destId="{F30129B3-6900-4C96-8CAB-FBD36A7C7033}" srcOrd="3" destOrd="0" presId="urn:microsoft.com/office/officeart/2005/8/layout/process5"/>
    <dgm:cxn modelId="{5E9BE1F3-ADCA-457A-A68A-7B88EA497445}" type="presParOf" srcId="{F30129B3-6900-4C96-8CAB-FBD36A7C7033}" destId="{9D63E93F-8A9D-4532-9CAC-CD9931FCE6BD}" srcOrd="0" destOrd="0" presId="urn:microsoft.com/office/officeart/2005/8/layout/process5"/>
    <dgm:cxn modelId="{65ADCC1A-D241-44BC-A70F-A768BCF13D5D}" type="presParOf" srcId="{8360125D-4DD5-4606-8363-78BF04518374}" destId="{5DC91D6C-8863-49DF-98E7-C502FFFB3740}" srcOrd="4" destOrd="0" presId="urn:microsoft.com/office/officeart/2005/8/layout/process5"/>
    <dgm:cxn modelId="{43CC89A5-E310-4275-A4A4-BA2BBCCDBD94}" type="presParOf" srcId="{8360125D-4DD5-4606-8363-78BF04518374}" destId="{E5CB2FF9-6AC6-4582-A47D-F50FEE408867}" srcOrd="5" destOrd="0" presId="urn:microsoft.com/office/officeart/2005/8/layout/process5"/>
    <dgm:cxn modelId="{BCD0A82A-11F9-4B93-87DB-BB910935986F}" type="presParOf" srcId="{E5CB2FF9-6AC6-4582-A47D-F50FEE408867}" destId="{CAF60898-9707-4559-9605-5BEA8F138F7F}" srcOrd="0" destOrd="0" presId="urn:microsoft.com/office/officeart/2005/8/layout/process5"/>
    <dgm:cxn modelId="{C2AB35F6-2355-4828-B63F-170E5FDD9B47}" type="presParOf" srcId="{8360125D-4DD5-4606-8363-78BF04518374}" destId="{085D24E6-C11C-4414-B098-184627437AD8}"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B8F584-0505-4A61-A91D-54A5245F845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581980B-2DB5-45E8-945A-ACA5BCCB0DBB}">
      <dgm:prSet/>
      <dgm:spPr/>
      <dgm:t>
        <a:bodyPr/>
        <a:lstStyle/>
        <a:p>
          <a:r>
            <a:rPr lang="en-US" b="1"/>
            <a:t>DETENTION OF PERSONS IN REMOVAL PROCEEDINGS</a:t>
          </a:r>
          <a:endParaRPr lang="en-US"/>
        </a:p>
      </dgm:t>
    </dgm:pt>
    <dgm:pt modelId="{FAB9C98D-517C-4A7A-885C-457F954347BD}" type="parTrans" cxnId="{E640E992-EF55-4F26-A05C-CF91C6C18DA1}">
      <dgm:prSet/>
      <dgm:spPr/>
      <dgm:t>
        <a:bodyPr/>
        <a:lstStyle/>
        <a:p>
          <a:endParaRPr lang="en-US"/>
        </a:p>
      </dgm:t>
    </dgm:pt>
    <dgm:pt modelId="{1524A08D-C50E-4E40-8922-716C7DE7FEA0}" type="sibTrans" cxnId="{E640E992-EF55-4F26-A05C-CF91C6C18DA1}">
      <dgm:prSet/>
      <dgm:spPr/>
      <dgm:t>
        <a:bodyPr/>
        <a:lstStyle/>
        <a:p>
          <a:endParaRPr lang="en-US"/>
        </a:p>
      </dgm:t>
    </dgm:pt>
    <dgm:pt modelId="{0CB2AA7A-FEBD-4126-A372-84362DC00E6D}">
      <dgm:prSet/>
      <dgm:spPr/>
      <dgm:t>
        <a:bodyPr/>
        <a:lstStyle/>
        <a:p>
          <a:r>
            <a:rPr lang="en-US"/>
            <a:t>The most important thing for an individual facing detention is whether there is a possibility of release during removal proceedings.</a:t>
          </a:r>
        </a:p>
      </dgm:t>
    </dgm:pt>
    <dgm:pt modelId="{8A8A7EAD-9103-4505-B595-A20C8CABEAE5}" type="parTrans" cxnId="{06E2AEE9-4598-40A2-AF40-10FC64DA16CF}">
      <dgm:prSet/>
      <dgm:spPr/>
      <dgm:t>
        <a:bodyPr/>
        <a:lstStyle/>
        <a:p>
          <a:endParaRPr lang="en-US"/>
        </a:p>
      </dgm:t>
    </dgm:pt>
    <dgm:pt modelId="{769064DF-31AF-48A4-AD88-675482278732}" type="sibTrans" cxnId="{06E2AEE9-4598-40A2-AF40-10FC64DA16CF}">
      <dgm:prSet/>
      <dgm:spPr/>
      <dgm:t>
        <a:bodyPr/>
        <a:lstStyle/>
        <a:p>
          <a:endParaRPr lang="en-US"/>
        </a:p>
      </dgm:t>
    </dgm:pt>
    <dgm:pt modelId="{B82BEC32-E1F0-494C-98AA-289E6BCA8B0F}">
      <dgm:prSet/>
      <dgm:spPr/>
      <dgm:t>
        <a:bodyPr/>
        <a:lstStyle/>
        <a:p>
          <a:r>
            <a:rPr lang="en-US"/>
            <a:t>Whether there is a reasonable possibility of freedom will depend on whether the noncitizen is seeking admission or has already been admitted.</a:t>
          </a:r>
        </a:p>
      </dgm:t>
    </dgm:pt>
    <dgm:pt modelId="{6810B5CC-8205-476B-A224-586B433324E5}" type="parTrans" cxnId="{17A21D2A-2175-4945-97EC-55C4DDFD895D}">
      <dgm:prSet/>
      <dgm:spPr/>
      <dgm:t>
        <a:bodyPr/>
        <a:lstStyle/>
        <a:p>
          <a:endParaRPr lang="en-US"/>
        </a:p>
      </dgm:t>
    </dgm:pt>
    <dgm:pt modelId="{EAAB5B23-7A40-4903-A2E9-5248E5518DFB}" type="sibTrans" cxnId="{17A21D2A-2175-4945-97EC-55C4DDFD895D}">
      <dgm:prSet/>
      <dgm:spPr/>
      <dgm:t>
        <a:bodyPr/>
        <a:lstStyle/>
        <a:p>
          <a:endParaRPr lang="en-US"/>
        </a:p>
      </dgm:t>
    </dgm:pt>
    <dgm:pt modelId="{ECF5CCAE-46FA-45D0-BC2D-F59ABAE59FCD}">
      <dgm:prSet/>
      <dgm:spPr/>
      <dgm:t>
        <a:bodyPr/>
        <a:lstStyle/>
        <a:p>
          <a:r>
            <a:rPr lang="en-US"/>
            <a:t>A person seeking admission does not have the right to be free on bond and under most circumstances will face detention pending a determination of admissibility.</a:t>
          </a:r>
        </a:p>
      </dgm:t>
    </dgm:pt>
    <dgm:pt modelId="{E9C3F20C-58EA-4D83-B7EE-BE7F50D83131}" type="parTrans" cxnId="{1C871343-26CB-4F35-A311-DE698FAF3606}">
      <dgm:prSet/>
      <dgm:spPr/>
      <dgm:t>
        <a:bodyPr/>
        <a:lstStyle/>
        <a:p>
          <a:endParaRPr lang="en-US"/>
        </a:p>
      </dgm:t>
    </dgm:pt>
    <dgm:pt modelId="{46EFAE5C-2F2C-45E1-B59D-58F467EC0BF1}" type="sibTrans" cxnId="{1C871343-26CB-4F35-A311-DE698FAF3606}">
      <dgm:prSet/>
      <dgm:spPr/>
      <dgm:t>
        <a:bodyPr/>
        <a:lstStyle/>
        <a:p>
          <a:endParaRPr lang="en-US"/>
        </a:p>
      </dgm:t>
    </dgm:pt>
    <dgm:pt modelId="{88B3F2E6-47A9-4240-9974-09BF32AC2093}" type="pres">
      <dgm:prSet presAssocID="{73B8F584-0505-4A61-A91D-54A5245F8454}" presName="outerComposite" presStyleCnt="0">
        <dgm:presLayoutVars>
          <dgm:chMax val="5"/>
          <dgm:dir/>
          <dgm:resizeHandles val="exact"/>
        </dgm:presLayoutVars>
      </dgm:prSet>
      <dgm:spPr/>
    </dgm:pt>
    <dgm:pt modelId="{3F8B5418-04E5-42C1-B4BE-FA17232CCFFD}" type="pres">
      <dgm:prSet presAssocID="{73B8F584-0505-4A61-A91D-54A5245F8454}" presName="dummyMaxCanvas" presStyleCnt="0">
        <dgm:presLayoutVars/>
      </dgm:prSet>
      <dgm:spPr/>
    </dgm:pt>
    <dgm:pt modelId="{714EFEEE-9C1A-4330-8CBC-E14C01BF5365}" type="pres">
      <dgm:prSet presAssocID="{73B8F584-0505-4A61-A91D-54A5245F8454}" presName="FourNodes_1" presStyleLbl="node1" presStyleIdx="0" presStyleCnt="4">
        <dgm:presLayoutVars>
          <dgm:bulletEnabled val="1"/>
        </dgm:presLayoutVars>
      </dgm:prSet>
      <dgm:spPr/>
    </dgm:pt>
    <dgm:pt modelId="{AF7EB97C-1E9E-4F92-8944-81D4251010D1}" type="pres">
      <dgm:prSet presAssocID="{73B8F584-0505-4A61-A91D-54A5245F8454}" presName="FourNodes_2" presStyleLbl="node1" presStyleIdx="1" presStyleCnt="4">
        <dgm:presLayoutVars>
          <dgm:bulletEnabled val="1"/>
        </dgm:presLayoutVars>
      </dgm:prSet>
      <dgm:spPr/>
    </dgm:pt>
    <dgm:pt modelId="{F8CA80A7-BA97-467C-A4D3-B13DAB58A075}" type="pres">
      <dgm:prSet presAssocID="{73B8F584-0505-4A61-A91D-54A5245F8454}" presName="FourNodes_3" presStyleLbl="node1" presStyleIdx="2" presStyleCnt="4">
        <dgm:presLayoutVars>
          <dgm:bulletEnabled val="1"/>
        </dgm:presLayoutVars>
      </dgm:prSet>
      <dgm:spPr/>
    </dgm:pt>
    <dgm:pt modelId="{B583AB35-3205-4B0A-BDA3-DB15068EA8D1}" type="pres">
      <dgm:prSet presAssocID="{73B8F584-0505-4A61-A91D-54A5245F8454}" presName="FourNodes_4" presStyleLbl="node1" presStyleIdx="3" presStyleCnt="4">
        <dgm:presLayoutVars>
          <dgm:bulletEnabled val="1"/>
        </dgm:presLayoutVars>
      </dgm:prSet>
      <dgm:spPr/>
    </dgm:pt>
    <dgm:pt modelId="{C6B3CFB1-0096-4C42-8314-C4D02AF41960}" type="pres">
      <dgm:prSet presAssocID="{73B8F584-0505-4A61-A91D-54A5245F8454}" presName="FourConn_1-2" presStyleLbl="fgAccFollowNode1" presStyleIdx="0" presStyleCnt="3">
        <dgm:presLayoutVars>
          <dgm:bulletEnabled val="1"/>
        </dgm:presLayoutVars>
      </dgm:prSet>
      <dgm:spPr/>
    </dgm:pt>
    <dgm:pt modelId="{8C60A9CA-D119-48E8-ACD2-1EE902B9D21A}" type="pres">
      <dgm:prSet presAssocID="{73B8F584-0505-4A61-A91D-54A5245F8454}" presName="FourConn_2-3" presStyleLbl="fgAccFollowNode1" presStyleIdx="1" presStyleCnt="3">
        <dgm:presLayoutVars>
          <dgm:bulletEnabled val="1"/>
        </dgm:presLayoutVars>
      </dgm:prSet>
      <dgm:spPr/>
    </dgm:pt>
    <dgm:pt modelId="{CFCF7BFD-9201-4592-B23F-77C28BB6EC8E}" type="pres">
      <dgm:prSet presAssocID="{73B8F584-0505-4A61-A91D-54A5245F8454}" presName="FourConn_3-4" presStyleLbl="fgAccFollowNode1" presStyleIdx="2" presStyleCnt="3">
        <dgm:presLayoutVars>
          <dgm:bulletEnabled val="1"/>
        </dgm:presLayoutVars>
      </dgm:prSet>
      <dgm:spPr/>
    </dgm:pt>
    <dgm:pt modelId="{005CBA8B-9468-45E8-AD45-89BFA19A7F50}" type="pres">
      <dgm:prSet presAssocID="{73B8F584-0505-4A61-A91D-54A5245F8454}" presName="FourNodes_1_text" presStyleLbl="node1" presStyleIdx="3" presStyleCnt="4">
        <dgm:presLayoutVars>
          <dgm:bulletEnabled val="1"/>
        </dgm:presLayoutVars>
      </dgm:prSet>
      <dgm:spPr/>
    </dgm:pt>
    <dgm:pt modelId="{D40A5714-8DE7-4051-8EC0-33207BDD5358}" type="pres">
      <dgm:prSet presAssocID="{73B8F584-0505-4A61-A91D-54A5245F8454}" presName="FourNodes_2_text" presStyleLbl="node1" presStyleIdx="3" presStyleCnt="4">
        <dgm:presLayoutVars>
          <dgm:bulletEnabled val="1"/>
        </dgm:presLayoutVars>
      </dgm:prSet>
      <dgm:spPr/>
    </dgm:pt>
    <dgm:pt modelId="{0C306BE0-45BA-409E-A4F5-A338D9EE4ABC}" type="pres">
      <dgm:prSet presAssocID="{73B8F584-0505-4A61-A91D-54A5245F8454}" presName="FourNodes_3_text" presStyleLbl="node1" presStyleIdx="3" presStyleCnt="4">
        <dgm:presLayoutVars>
          <dgm:bulletEnabled val="1"/>
        </dgm:presLayoutVars>
      </dgm:prSet>
      <dgm:spPr/>
    </dgm:pt>
    <dgm:pt modelId="{EA31EAFE-C360-401F-A166-2F4359C721BE}" type="pres">
      <dgm:prSet presAssocID="{73B8F584-0505-4A61-A91D-54A5245F8454}" presName="FourNodes_4_text" presStyleLbl="node1" presStyleIdx="3" presStyleCnt="4">
        <dgm:presLayoutVars>
          <dgm:bulletEnabled val="1"/>
        </dgm:presLayoutVars>
      </dgm:prSet>
      <dgm:spPr/>
    </dgm:pt>
  </dgm:ptLst>
  <dgm:cxnLst>
    <dgm:cxn modelId="{CCC3AA01-A985-4BD4-BF2D-4A921CAB96D6}" type="presOf" srcId="{ECF5CCAE-46FA-45D0-BC2D-F59ABAE59FCD}" destId="{B583AB35-3205-4B0A-BDA3-DB15068EA8D1}" srcOrd="0" destOrd="0" presId="urn:microsoft.com/office/officeart/2005/8/layout/vProcess5"/>
    <dgm:cxn modelId="{17A21D2A-2175-4945-97EC-55C4DDFD895D}" srcId="{73B8F584-0505-4A61-A91D-54A5245F8454}" destId="{B82BEC32-E1F0-494C-98AA-289E6BCA8B0F}" srcOrd="2" destOrd="0" parTransId="{6810B5CC-8205-476B-A224-586B433324E5}" sibTransId="{EAAB5B23-7A40-4903-A2E9-5248E5518DFB}"/>
    <dgm:cxn modelId="{830E4E2B-6AFD-4F62-BF2B-25F77A9B93B0}" type="presOf" srcId="{3581980B-2DB5-45E8-945A-ACA5BCCB0DBB}" destId="{005CBA8B-9468-45E8-AD45-89BFA19A7F50}" srcOrd="1" destOrd="0" presId="urn:microsoft.com/office/officeart/2005/8/layout/vProcess5"/>
    <dgm:cxn modelId="{61AD272E-FCB1-45BE-8B16-8761A9C9F2DC}" type="presOf" srcId="{0CB2AA7A-FEBD-4126-A372-84362DC00E6D}" destId="{D40A5714-8DE7-4051-8EC0-33207BDD5358}" srcOrd="1" destOrd="0" presId="urn:microsoft.com/office/officeart/2005/8/layout/vProcess5"/>
    <dgm:cxn modelId="{0D70453A-4058-4DCB-AEDC-DA3F424C6056}" type="presOf" srcId="{B82BEC32-E1F0-494C-98AA-289E6BCA8B0F}" destId="{0C306BE0-45BA-409E-A4F5-A338D9EE4ABC}" srcOrd="1" destOrd="0" presId="urn:microsoft.com/office/officeart/2005/8/layout/vProcess5"/>
    <dgm:cxn modelId="{1C871343-26CB-4F35-A311-DE698FAF3606}" srcId="{73B8F584-0505-4A61-A91D-54A5245F8454}" destId="{ECF5CCAE-46FA-45D0-BC2D-F59ABAE59FCD}" srcOrd="3" destOrd="0" parTransId="{E9C3F20C-58EA-4D83-B7EE-BE7F50D83131}" sibTransId="{46EFAE5C-2F2C-45E1-B59D-58F467EC0BF1}"/>
    <dgm:cxn modelId="{49D54070-BBCE-48B7-A914-2578FAC53563}" type="presOf" srcId="{1524A08D-C50E-4E40-8922-716C7DE7FEA0}" destId="{C6B3CFB1-0096-4C42-8314-C4D02AF41960}" srcOrd="0" destOrd="0" presId="urn:microsoft.com/office/officeart/2005/8/layout/vProcess5"/>
    <dgm:cxn modelId="{41226E72-C7EF-467D-B798-B1450E885EC7}" type="presOf" srcId="{B82BEC32-E1F0-494C-98AA-289E6BCA8B0F}" destId="{F8CA80A7-BA97-467C-A4D3-B13DAB58A075}" srcOrd="0" destOrd="0" presId="urn:microsoft.com/office/officeart/2005/8/layout/vProcess5"/>
    <dgm:cxn modelId="{2B873E87-9BF2-45FA-95DD-DA28C5E9BC3B}" type="presOf" srcId="{0CB2AA7A-FEBD-4126-A372-84362DC00E6D}" destId="{AF7EB97C-1E9E-4F92-8944-81D4251010D1}" srcOrd="0" destOrd="0" presId="urn:microsoft.com/office/officeart/2005/8/layout/vProcess5"/>
    <dgm:cxn modelId="{D138E688-4C83-4995-8447-BECA4C807FAA}" type="presOf" srcId="{EAAB5B23-7A40-4903-A2E9-5248E5518DFB}" destId="{CFCF7BFD-9201-4592-B23F-77C28BB6EC8E}" srcOrd="0" destOrd="0" presId="urn:microsoft.com/office/officeart/2005/8/layout/vProcess5"/>
    <dgm:cxn modelId="{E640E992-EF55-4F26-A05C-CF91C6C18DA1}" srcId="{73B8F584-0505-4A61-A91D-54A5245F8454}" destId="{3581980B-2DB5-45E8-945A-ACA5BCCB0DBB}" srcOrd="0" destOrd="0" parTransId="{FAB9C98D-517C-4A7A-885C-457F954347BD}" sibTransId="{1524A08D-C50E-4E40-8922-716C7DE7FEA0}"/>
    <dgm:cxn modelId="{F49A84C1-362C-4120-BFC4-D73F792FD9DE}" type="presOf" srcId="{ECF5CCAE-46FA-45D0-BC2D-F59ABAE59FCD}" destId="{EA31EAFE-C360-401F-A166-2F4359C721BE}" srcOrd="1" destOrd="0" presId="urn:microsoft.com/office/officeart/2005/8/layout/vProcess5"/>
    <dgm:cxn modelId="{D64EF4C4-8373-4D24-9537-822AD7DD90A1}" type="presOf" srcId="{73B8F584-0505-4A61-A91D-54A5245F8454}" destId="{88B3F2E6-47A9-4240-9974-09BF32AC2093}" srcOrd="0" destOrd="0" presId="urn:microsoft.com/office/officeart/2005/8/layout/vProcess5"/>
    <dgm:cxn modelId="{882C56CC-26D4-459D-ABA4-767316DDF435}" type="presOf" srcId="{3581980B-2DB5-45E8-945A-ACA5BCCB0DBB}" destId="{714EFEEE-9C1A-4330-8CBC-E14C01BF5365}" srcOrd="0" destOrd="0" presId="urn:microsoft.com/office/officeart/2005/8/layout/vProcess5"/>
    <dgm:cxn modelId="{23C9A5D0-4AFD-4756-972A-2C58920832BB}" type="presOf" srcId="{769064DF-31AF-48A4-AD88-675482278732}" destId="{8C60A9CA-D119-48E8-ACD2-1EE902B9D21A}" srcOrd="0" destOrd="0" presId="urn:microsoft.com/office/officeart/2005/8/layout/vProcess5"/>
    <dgm:cxn modelId="{06E2AEE9-4598-40A2-AF40-10FC64DA16CF}" srcId="{73B8F584-0505-4A61-A91D-54A5245F8454}" destId="{0CB2AA7A-FEBD-4126-A372-84362DC00E6D}" srcOrd="1" destOrd="0" parTransId="{8A8A7EAD-9103-4505-B595-A20C8CABEAE5}" sibTransId="{769064DF-31AF-48A4-AD88-675482278732}"/>
    <dgm:cxn modelId="{B496840E-7B11-4394-9EA7-BFEFB824AE52}" type="presParOf" srcId="{88B3F2E6-47A9-4240-9974-09BF32AC2093}" destId="{3F8B5418-04E5-42C1-B4BE-FA17232CCFFD}" srcOrd="0" destOrd="0" presId="urn:microsoft.com/office/officeart/2005/8/layout/vProcess5"/>
    <dgm:cxn modelId="{055A4686-0A52-43A5-ACD0-E17731B0EF53}" type="presParOf" srcId="{88B3F2E6-47A9-4240-9974-09BF32AC2093}" destId="{714EFEEE-9C1A-4330-8CBC-E14C01BF5365}" srcOrd="1" destOrd="0" presId="urn:microsoft.com/office/officeart/2005/8/layout/vProcess5"/>
    <dgm:cxn modelId="{F4E30AAA-7C51-4250-9AAF-B44BA206EE51}" type="presParOf" srcId="{88B3F2E6-47A9-4240-9974-09BF32AC2093}" destId="{AF7EB97C-1E9E-4F92-8944-81D4251010D1}" srcOrd="2" destOrd="0" presId="urn:microsoft.com/office/officeart/2005/8/layout/vProcess5"/>
    <dgm:cxn modelId="{4D596F58-9714-40FB-BDC2-C620AD78884E}" type="presParOf" srcId="{88B3F2E6-47A9-4240-9974-09BF32AC2093}" destId="{F8CA80A7-BA97-467C-A4D3-B13DAB58A075}" srcOrd="3" destOrd="0" presId="urn:microsoft.com/office/officeart/2005/8/layout/vProcess5"/>
    <dgm:cxn modelId="{ED8C8AA6-CF14-45F6-9373-7C4EEC615C3B}" type="presParOf" srcId="{88B3F2E6-47A9-4240-9974-09BF32AC2093}" destId="{B583AB35-3205-4B0A-BDA3-DB15068EA8D1}" srcOrd="4" destOrd="0" presId="urn:microsoft.com/office/officeart/2005/8/layout/vProcess5"/>
    <dgm:cxn modelId="{7E473DD0-9391-454E-A16B-936CAE502C29}" type="presParOf" srcId="{88B3F2E6-47A9-4240-9974-09BF32AC2093}" destId="{C6B3CFB1-0096-4C42-8314-C4D02AF41960}" srcOrd="5" destOrd="0" presId="urn:microsoft.com/office/officeart/2005/8/layout/vProcess5"/>
    <dgm:cxn modelId="{C172B230-E99A-4FF5-96E4-5EE9786D19DC}" type="presParOf" srcId="{88B3F2E6-47A9-4240-9974-09BF32AC2093}" destId="{8C60A9CA-D119-48E8-ACD2-1EE902B9D21A}" srcOrd="6" destOrd="0" presId="urn:microsoft.com/office/officeart/2005/8/layout/vProcess5"/>
    <dgm:cxn modelId="{07FD9173-C4BF-4DC7-84E6-D2AF29FA0387}" type="presParOf" srcId="{88B3F2E6-47A9-4240-9974-09BF32AC2093}" destId="{CFCF7BFD-9201-4592-B23F-77C28BB6EC8E}" srcOrd="7" destOrd="0" presId="urn:microsoft.com/office/officeart/2005/8/layout/vProcess5"/>
    <dgm:cxn modelId="{07D0BD58-87B7-48DA-A1F3-EBD74E790291}" type="presParOf" srcId="{88B3F2E6-47A9-4240-9974-09BF32AC2093}" destId="{005CBA8B-9468-45E8-AD45-89BFA19A7F50}" srcOrd="8" destOrd="0" presId="urn:microsoft.com/office/officeart/2005/8/layout/vProcess5"/>
    <dgm:cxn modelId="{3FB84587-AE11-4C80-A2FC-E80DACD4151D}" type="presParOf" srcId="{88B3F2E6-47A9-4240-9974-09BF32AC2093}" destId="{D40A5714-8DE7-4051-8EC0-33207BDD5358}" srcOrd="9" destOrd="0" presId="urn:microsoft.com/office/officeart/2005/8/layout/vProcess5"/>
    <dgm:cxn modelId="{0177096D-1064-4A80-BC4A-5BE00F2F6C65}" type="presParOf" srcId="{88B3F2E6-47A9-4240-9974-09BF32AC2093}" destId="{0C306BE0-45BA-409E-A4F5-A338D9EE4ABC}" srcOrd="10" destOrd="0" presId="urn:microsoft.com/office/officeart/2005/8/layout/vProcess5"/>
    <dgm:cxn modelId="{B6B48EBF-565D-4CEC-8736-8C77B86B8A4F}" type="presParOf" srcId="{88B3F2E6-47A9-4240-9974-09BF32AC2093}" destId="{EA31EAFE-C360-401F-A166-2F4359C721B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FAFC6C-ADE7-43BA-805B-24F23A3C02FF}"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08989C1-AAE7-4B09-9A2D-C5F8FAA56521}">
      <dgm:prSet/>
      <dgm:spPr/>
      <dgm:t>
        <a:bodyPr/>
        <a:lstStyle/>
        <a:p>
          <a:r>
            <a:rPr lang="en-US"/>
            <a:t>A person who already has been admitted must be considered for bond unless he or she meets the criteria of criminal and terrorism grounds for mandatory detention.</a:t>
          </a:r>
        </a:p>
      </dgm:t>
    </dgm:pt>
    <dgm:pt modelId="{38C3FB6C-6580-4050-A9DD-C00CBEDD22A6}" type="parTrans" cxnId="{6A6492B1-B3D6-48C9-A7F1-B5800AE72451}">
      <dgm:prSet/>
      <dgm:spPr/>
      <dgm:t>
        <a:bodyPr/>
        <a:lstStyle/>
        <a:p>
          <a:endParaRPr lang="en-US"/>
        </a:p>
      </dgm:t>
    </dgm:pt>
    <dgm:pt modelId="{AD8DFDEC-8967-4D2E-8ABD-8DAC6FC1FD70}" type="sibTrans" cxnId="{6A6492B1-B3D6-48C9-A7F1-B5800AE72451}">
      <dgm:prSet/>
      <dgm:spPr/>
      <dgm:t>
        <a:bodyPr/>
        <a:lstStyle/>
        <a:p>
          <a:endParaRPr lang="en-US"/>
        </a:p>
      </dgm:t>
    </dgm:pt>
    <dgm:pt modelId="{897362EC-B198-41CB-BA10-42ECB0546CB1}">
      <dgm:prSet/>
      <dgm:spPr/>
      <dgm:t>
        <a:bodyPr/>
        <a:lstStyle/>
        <a:p>
          <a:r>
            <a:rPr lang="en-US"/>
            <a:t>A final factor affecting whether a person will be detained is whether he or she is subject to proceedings under the 1996 amendments to the INA or under the law prior to 1996.</a:t>
          </a:r>
        </a:p>
      </dgm:t>
    </dgm:pt>
    <dgm:pt modelId="{BE71DB6C-7205-4640-9291-EB25B26211FD}" type="parTrans" cxnId="{DDEA34BF-107D-4FBE-A915-C3E3E192DC1A}">
      <dgm:prSet/>
      <dgm:spPr/>
      <dgm:t>
        <a:bodyPr/>
        <a:lstStyle/>
        <a:p>
          <a:endParaRPr lang="en-US"/>
        </a:p>
      </dgm:t>
    </dgm:pt>
    <dgm:pt modelId="{1F120A60-C0DC-4BD1-8E92-64215F097ABA}" type="sibTrans" cxnId="{DDEA34BF-107D-4FBE-A915-C3E3E192DC1A}">
      <dgm:prSet/>
      <dgm:spPr/>
      <dgm:t>
        <a:bodyPr/>
        <a:lstStyle/>
        <a:p>
          <a:endParaRPr lang="en-US"/>
        </a:p>
      </dgm:t>
    </dgm:pt>
    <dgm:pt modelId="{E56D4951-B783-458C-A5C3-959A74C73A24}">
      <dgm:prSet/>
      <dgm:spPr/>
      <dgm:t>
        <a:bodyPr/>
        <a:lstStyle/>
        <a:p>
          <a:r>
            <a:rPr lang="en-US"/>
            <a:t>A person released from criminal custody after October 8, 1998 is subject to mandatory detention.</a:t>
          </a:r>
        </a:p>
      </dgm:t>
    </dgm:pt>
    <dgm:pt modelId="{C583079F-E327-4C85-A60A-F12B93C2F6F4}" type="parTrans" cxnId="{8A9743F2-D0CD-49A9-A05A-FE44DA10F427}">
      <dgm:prSet/>
      <dgm:spPr/>
      <dgm:t>
        <a:bodyPr/>
        <a:lstStyle/>
        <a:p>
          <a:endParaRPr lang="en-US"/>
        </a:p>
      </dgm:t>
    </dgm:pt>
    <dgm:pt modelId="{C27BC00A-772B-4A71-BAE6-88D27A7CE005}" type="sibTrans" cxnId="{8A9743F2-D0CD-49A9-A05A-FE44DA10F427}">
      <dgm:prSet/>
      <dgm:spPr/>
      <dgm:t>
        <a:bodyPr/>
        <a:lstStyle/>
        <a:p>
          <a:endParaRPr lang="en-US"/>
        </a:p>
      </dgm:t>
    </dgm:pt>
    <dgm:pt modelId="{635ECFAE-B713-441C-AD39-AE9416B2D1B9}" type="pres">
      <dgm:prSet presAssocID="{15FAFC6C-ADE7-43BA-805B-24F23A3C02FF}" presName="Name0" presStyleCnt="0">
        <dgm:presLayoutVars>
          <dgm:dir/>
          <dgm:animLvl val="lvl"/>
          <dgm:resizeHandles val="exact"/>
        </dgm:presLayoutVars>
      </dgm:prSet>
      <dgm:spPr/>
    </dgm:pt>
    <dgm:pt modelId="{B301DEF6-CA99-4B16-8271-1B36978D0C8B}" type="pres">
      <dgm:prSet presAssocID="{E56D4951-B783-458C-A5C3-959A74C73A24}" presName="boxAndChildren" presStyleCnt="0"/>
      <dgm:spPr/>
    </dgm:pt>
    <dgm:pt modelId="{B8F44548-1AA3-4D76-A75B-74E94FE436AB}" type="pres">
      <dgm:prSet presAssocID="{E56D4951-B783-458C-A5C3-959A74C73A24}" presName="parentTextBox" presStyleLbl="node1" presStyleIdx="0" presStyleCnt="3"/>
      <dgm:spPr/>
    </dgm:pt>
    <dgm:pt modelId="{6475E01D-DFB7-42FB-94B1-19976511D22C}" type="pres">
      <dgm:prSet presAssocID="{1F120A60-C0DC-4BD1-8E92-64215F097ABA}" presName="sp" presStyleCnt="0"/>
      <dgm:spPr/>
    </dgm:pt>
    <dgm:pt modelId="{8A8A841A-0E68-4F78-AE32-C82ED6EFC4FA}" type="pres">
      <dgm:prSet presAssocID="{897362EC-B198-41CB-BA10-42ECB0546CB1}" presName="arrowAndChildren" presStyleCnt="0"/>
      <dgm:spPr/>
    </dgm:pt>
    <dgm:pt modelId="{B269D42F-8291-4F54-A2E7-063A53AE5AB6}" type="pres">
      <dgm:prSet presAssocID="{897362EC-B198-41CB-BA10-42ECB0546CB1}" presName="parentTextArrow" presStyleLbl="node1" presStyleIdx="1" presStyleCnt="3"/>
      <dgm:spPr/>
    </dgm:pt>
    <dgm:pt modelId="{B9588A9F-6943-4B0D-827C-4DDC5CC0FA78}" type="pres">
      <dgm:prSet presAssocID="{AD8DFDEC-8967-4D2E-8ABD-8DAC6FC1FD70}" presName="sp" presStyleCnt="0"/>
      <dgm:spPr/>
    </dgm:pt>
    <dgm:pt modelId="{00C1834D-362D-4AFE-8393-B90649D0B46B}" type="pres">
      <dgm:prSet presAssocID="{408989C1-AAE7-4B09-9A2D-C5F8FAA56521}" presName="arrowAndChildren" presStyleCnt="0"/>
      <dgm:spPr/>
    </dgm:pt>
    <dgm:pt modelId="{5A1DA9D1-BBF0-4E01-A44F-4EB64539B3D3}" type="pres">
      <dgm:prSet presAssocID="{408989C1-AAE7-4B09-9A2D-C5F8FAA56521}" presName="parentTextArrow" presStyleLbl="node1" presStyleIdx="2" presStyleCnt="3"/>
      <dgm:spPr/>
    </dgm:pt>
  </dgm:ptLst>
  <dgm:cxnLst>
    <dgm:cxn modelId="{EC688F14-E854-4000-A700-9F34A6495250}" type="presOf" srcId="{408989C1-AAE7-4B09-9A2D-C5F8FAA56521}" destId="{5A1DA9D1-BBF0-4E01-A44F-4EB64539B3D3}" srcOrd="0" destOrd="0" presId="urn:microsoft.com/office/officeart/2005/8/layout/process4"/>
    <dgm:cxn modelId="{38C99C21-A719-41ED-9A8C-3BFD99E687F1}" type="presOf" srcId="{897362EC-B198-41CB-BA10-42ECB0546CB1}" destId="{B269D42F-8291-4F54-A2E7-063A53AE5AB6}" srcOrd="0" destOrd="0" presId="urn:microsoft.com/office/officeart/2005/8/layout/process4"/>
    <dgm:cxn modelId="{9A62E39A-8327-4CC2-A2D5-FDC9396EF8FF}" type="presOf" srcId="{E56D4951-B783-458C-A5C3-959A74C73A24}" destId="{B8F44548-1AA3-4D76-A75B-74E94FE436AB}" srcOrd="0" destOrd="0" presId="urn:microsoft.com/office/officeart/2005/8/layout/process4"/>
    <dgm:cxn modelId="{6A6492B1-B3D6-48C9-A7F1-B5800AE72451}" srcId="{15FAFC6C-ADE7-43BA-805B-24F23A3C02FF}" destId="{408989C1-AAE7-4B09-9A2D-C5F8FAA56521}" srcOrd="0" destOrd="0" parTransId="{38C3FB6C-6580-4050-A9DD-C00CBEDD22A6}" sibTransId="{AD8DFDEC-8967-4D2E-8ABD-8DAC6FC1FD70}"/>
    <dgm:cxn modelId="{DDEA34BF-107D-4FBE-A915-C3E3E192DC1A}" srcId="{15FAFC6C-ADE7-43BA-805B-24F23A3C02FF}" destId="{897362EC-B198-41CB-BA10-42ECB0546CB1}" srcOrd="1" destOrd="0" parTransId="{BE71DB6C-7205-4640-9291-EB25B26211FD}" sibTransId="{1F120A60-C0DC-4BD1-8E92-64215F097ABA}"/>
    <dgm:cxn modelId="{C9719FD4-761E-42DD-9874-A8513D582D4C}" type="presOf" srcId="{15FAFC6C-ADE7-43BA-805B-24F23A3C02FF}" destId="{635ECFAE-B713-441C-AD39-AE9416B2D1B9}" srcOrd="0" destOrd="0" presId="urn:microsoft.com/office/officeart/2005/8/layout/process4"/>
    <dgm:cxn modelId="{8A9743F2-D0CD-49A9-A05A-FE44DA10F427}" srcId="{15FAFC6C-ADE7-43BA-805B-24F23A3C02FF}" destId="{E56D4951-B783-458C-A5C3-959A74C73A24}" srcOrd="2" destOrd="0" parTransId="{C583079F-E327-4C85-A60A-F12B93C2F6F4}" sibTransId="{C27BC00A-772B-4A71-BAE6-88D27A7CE005}"/>
    <dgm:cxn modelId="{2668AE15-6EED-4498-B2C5-BE409DD5E4DA}" type="presParOf" srcId="{635ECFAE-B713-441C-AD39-AE9416B2D1B9}" destId="{B301DEF6-CA99-4B16-8271-1B36978D0C8B}" srcOrd="0" destOrd="0" presId="urn:microsoft.com/office/officeart/2005/8/layout/process4"/>
    <dgm:cxn modelId="{947DE6FC-5D83-49C9-AB83-302CCA845EE8}" type="presParOf" srcId="{B301DEF6-CA99-4B16-8271-1B36978D0C8B}" destId="{B8F44548-1AA3-4D76-A75B-74E94FE436AB}" srcOrd="0" destOrd="0" presId="urn:microsoft.com/office/officeart/2005/8/layout/process4"/>
    <dgm:cxn modelId="{D5275D00-6642-4F7C-836B-20534285C3C9}" type="presParOf" srcId="{635ECFAE-B713-441C-AD39-AE9416B2D1B9}" destId="{6475E01D-DFB7-42FB-94B1-19976511D22C}" srcOrd="1" destOrd="0" presId="urn:microsoft.com/office/officeart/2005/8/layout/process4"/>
    <dgm:cxn modelId="{97EB0606-1C8A-4EAD-8531-6A8146739B93}" type="presParOf" srcId="{635ECFAE-B713-441C-AD39-AE9416B2D1B9}" destId="{8A8A841A-0E68-4F78-AE32-C82ED6EFC4FA}" srcOrd="2" destOrd="0" presId="urn:microsoft.com/office/officeart/2005/8/layout/process4"/>
    <dgm:cxn modelId="{2DE5D1D9-38BD-44A5-BF36-AE2C2DF06753}" type="presParOf" srcId="{8A8A841A-0E68-4F78-AE32-C82ED6EFC4FA}" destId="{B269D42F-8291-4F54-A2E7-063A53AE5AB6}" srcOrd="0" destOrd="0" presId="urn:microsoft.com/office/officeart/2005/8/layout/process4"/>
    <dgm:cxn modelId="{A3371C97-E6D7-427D-82DE-7740FE42B51D}" type="presParOf" srcId="{635ECFAE-B713-441C-AD39-AE9416B2D1B9}" destId="{B9588A9F-6943-4B0D-827C-4DDC5CC0FA78}" srcOrd="3" destOrd="0" presId="urn:microsoft.com/office/officeart/2005/8/layout/process4"/>
    <dgm:cxn modelId="{A1DD02B6-E869-444C-AB42-D723AF776A6E}" type="presParOf" srcId="{635ECFAE-B713-441C-AD39-AE9416B2D1B9}" destId="{00C1834D-362D-4AFE-8393-B90649D0B46B}" srcOrd="4" destOrd="0" presId="urn:microsoft.com/office/officeart/2005/8/layout/process4"/>
    <dgm:cxn modelId="{9DF50A2D-C1E8-447C-AC45-47ED0018EEF1}" type="presParOf" srcId="{00C1834D-362D-4AFE-8393-B90649D0B46B}" destId="{5A1DA9D1-BBF0-4E01-A44F-4EB64539B3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4BA251-70E6-4CBE-9DDA-612B6602272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1200E74-0F65-4116-A027-A867003DF820}">
      <dgm:prSet/>
      <dgm:spPr/>
      <dgm:t>
        <a:bodyPr/>
        <a:lstStyle/>
        <a:p>
          <a:r>
            <a:rPr lang="en-US" b="1"/>
            <a:t>POST-REMOVAL ORDER DETENTION</a:t>
          </a:r>
          <a:endParaRPr lang="en-US"/>
        </a:p>
      </dgm:t>
    </dgm:pt>
    <dgm:pt modelId="{65CEFC90-E82D-4208-95E0-E7121451CE75}" type="parTrans" cxnId="{B6C646A4-E5B8-43CA-900A-8E904543BAB0}">
      <dgm:prSet/>
      <dgm:spPr/>
      <dgm:t>
        <a:bodyPr/>
        <a:lstStyle/>
        <a:p>
          <a:endParaRPr lang="en-US"/>
        </a:p>
      </dgm:t>
    </dgm:pt>
    <dgm:pt modelId="{AF5E0B25-755E-4129-910E-E7A101A1BCFE}" type="sibTrans" cxnId="{B6C646A4-E5B8-43CA-900A-8E904543BAB0}">
      <dgm:prSet/>
      <dgm:spPr/>
      <dgm:t>
        <a:bodyPr/>
        <a:lstStyle/>
        <a:p>
          <a:endParaRPr lang="en-US"/>
        </a:p>
      </dgm:t>
    </dgm:pt>
    <dgm:pt modelId="{D3151297-19D8-4A78-9256-879F425619DC}">
      <dgm:prSet/>
      <dgm:spPr/>
      <dgm:t>
        <a:bodyPr/>
        <a:lstStyle/>
        <a:p>
          <a:r>
            <a:rPr lang="en-US"/>
            <a:t>Although prehearing detention has been allowed in many circumstance, post-hearing detention has been treated differently by the courts.</a:t>
          </a:r>
        </a:p>
      </dgm:t>
    </dgm:pt>
    <dgm:pt modelId="{2B729B8E-A350-4117-A0DF-6EA975AFD474}" type="parTrans" cxnId="{A4E48654-CDAF-46B0-B538-BF34A409929C}">
      <dgm:prSet/>
      <dgm:spPr/>
      <dgm:t>
        <a:bodyPr/>
        <a:lstStyle/>
        <a:p>
          <a:endParaRPr lang="en-US"/>
        </a:p>
      </dgm:t>
    </dgm:pt>
    <dgm:pt modelId="{C17DDC03-0595-46D2-B190-2C0917EF3657}" type="sibTrans" cxnId="{A4E48654-CDAF-46B0-B538-BF34A409929C}">
      <dgm:prSet/>
      <dgm:spPr/>
      <dgm:t>
        <a:bodyPr/>
        <a:lstStyle/>
        <a:p>
          <a:endParaRPr lang="en-US"/>
        </a:p>
      </dgm:t>
    </dgm:pt>
    <dgm:pt modelId="{35FC8AFC-B0A7-4FE7-B170-55ECD3805D2E}">
      <dgm:prSet/>
      <dgm:spPr/>
      <dgm:t>
        <a:bodyPr/>
        <a:lstStyle/>
        <a:p>
          <a:r>
            <a:rPr lang="en-US"/>
            <a:t>You will find in the case Zadvydas v. Davis which is a case involving a person previously admitted and ordered deported, by the U.S. Supreme Court held that the removal statute does not authorize blanket detentions beyond six months.  </a:t>
          </a:r>
        </a:p>
      </dgm:t>
    </dgm:pt>
    <dgm:pt modelId="{CB567049-AB5A-4E31-8209-65C7E3666419}" type="parTrans" cxnId="{26091C3F-F98F-47F5-8C35-6E1A6253CBCD}">
      <dgm:prSet/>
      <dgm:spPr/>
      <dgm:t>
        <a:bodyPr/>
        <a:lstStyle/>
        <a:p>
          <a:endParaRPr lang="en-US"/>
        </a:p>
      </dgm:t>
    </dgm:pt>
    <dgm:pt modelId="{33902220-AD75-4B59-848A-0AF9021AC3DA}" type="sibTrans" cxnId="{26091C3F-F98F-47F5-8C35-6E1A6253CBCD}">
      <dgm:prSet/>
      <dgm:spPr/>
      <dgm:t>
        <a:bodyPr/>
        <a:lstStyle/>
        <a:p>
          <a:endParaRPr lang="en-US"/>
        </a:p>
      </dgm:t>
    </dgm:pt>
    <dgm:pt modelId="{C4704EA2-F113-4B9E-B438-F3E95EB83301}">
      <dgm:prSet/>
      <dgm:spPr/>
      <dgm:t>
        <a:bodyPr/>
        <a:lstStyle/>
        <a:p>
          <a:r>
            <a:rPr lang="en-US"/>
            <a:t>The question of post-hearing release only arises when the person is a suspected terrorist or there is no reasonable possibility of deportation because no country will accept the person.</a:t>
          </a:r>
        </a:p>
      </dgm:t>
    </dgm:pt>
    <dgm:pt modelId="{336ABED9-8C8E-4D1E-AC5E-3EB0132BC1B1}" type="parTrans" cxnId="{9E4AC25F-F8D7-4BFB-A8FD-3F8E7849002E}">
      <dgm:prSet/>
      <dgm:spPr/>
      <dgm:t>
        <a:bodyPr/>
        <a:lstStyle/>
        <a:p>
          <a:endParaRPr lang="en-US"/>
        </a:p>
      </dgm:t>
    </dgm:pt>
    <dgm:pt modelId="{7A7CD7A2-361C-48CF-87AB-45A482D6E28E}" type="sibTrans" cxnId="{9E4AC25F-F8D7-4BFB-A8FD-3F8E7849002E}">
      <dgm:prSet/>
      <dgm:spPr/>
      <dgm:t>
        <a:bodyPr/>
        <a:lstStyle/>
        <a:p>
          <a:endParaRPr lang="en-US"/>
        </a:p>
      </dgm:t>
    </dgm:pt>
    <dgm:pt modelId="{F12B6D29-EEB7-4829-A6F5-319A480F6AB2}">
      <dgm:prSet/>
      <dgm:spPr/>
      <dgm:t>
        <a:bodyPr/>
        <a:lstStyle/>
        <a:p>
          <a:r>
            <a:rPr lang="en-US"/>
            <a:t>When a person is suspected of having terrorist ties, the law authorizes post-hearing detention as long as the attorney general or his or her deputy certifies that the person posed a national security or safety threat.</a:t>
          </a:r>
        </a:p>
      </dgm:t>
    </dgm:pt>
    <dgm:pt modelId="{728342EF-8AD7-482F-8DFF-5E989AA577D3}" type="parTrans" cxnId="{B83A0F4C-A39B-4AC8-B131-89E298949C61}">
      <dgm:prSet/>
      <dgm:spPr/>
      <dgm:t>
        <a:bodyPr/>
        <a:lstStyle/>
        <a:p>
          <a:endParaRPr lang="en-US"/>
        </a:p>
      </dgm:t>
    </dgm:pt>
    <dgm:pt modelId="{0B1004B9-246C-4237-820A-ED9754986DF1}" type="sibTrans" cxnId="{B83A0F4C-A39B-4AC8-B131-89E298949C61}">
      <dgm:prSet/>
      <dgm:spPr/>
      <dgm:t>
        <a:bodyPr/>
        <a:lstStyle/>
        <a:p>
          <a:endParaRPr lang="en-US"/>
        </a:p>
      </dgm:t>
    </dgm:pt>
    <dgm:pt modelId="{941585C4-B3B5-44FD-A675-0A475F5927E7}" type="pres">
      <dgm:prSet presAssocID="{B84BA251-70E6-4CBE-9DDA-612B66022726}" presName="outerComposite" presStyleCnt="0">
        <dgm:presLayoutVars>
          <dgm:chMax val="5"/>
          <dgm:dir/>
          <dgm:resizeHandles val="exact"/>
        </dgm:presLayoutVars>
      </dgm:prSet>
      <dgm:spPr/>
    </dgm:pt>
    <dgm:pt modelId="{C524579B-E825-4A34-A6CE-41E145A8256E}" type="pres">
      <dgm:prSet presAssocID="{B84BA251-70E6-4CBE-9DDA-612B66022726}" presName="dummyMaxCanvas" presStyleCnt="0">
        <dgm:presLayoutVars/>
      </dgm:prSet>
      <dgm:spPr/>
    </dgm:pt>
    <dgm:pt modelId="{19127AA0-4478-4F88-93F8-313080C79F77}" type="pres">
      <dgm:prSet presAssocID="{B84BA251-70E6-4CBE-9DDA-612B66022726}" presName="FiveNodes_1" presStyleLbl="node1" presStyleIdx="0" presStyleCnt="5">
        <dgm:presLayoutVars>
          <dgm:bulletEnabled val="1"/>
        </dgm:presLayoutVars>
      </dgm:prSet>
      <dgm:spPr/>
    </dgm:pt>
    <dgm:pt modelId="{0DA90C53-86DE-4DA0-B538-629114B487E0}" type="pres">
      <dgm:prSet presAssocID="{B84BA251-70E6-4CBE-9DDA-612B66022726}" presName="FiveNodes_2" presStyleLbl="node1" presStyleIdx="1" presStyleCnt="5">
        <dgm:presLayoutVars>
          <dgm:bulletEnabled val="1"/>
        </dgm:presLayoutVars>
      </dgm:prSet>
      <dgm:spPr/>
    </dgm:pt>
    <dgm:pt modelId="{836A779C-33E3-42F5-93C8-A17120773F36}" type="pres">
      <dgm:prSet presAssocID="{B84BA251-70E6-4CBE-9DDA-612B66022726}" presName="FiveNodes_3" presStyleLbl="node1" presStyleIdx="2" presStyleCnt="5">
        <dgm:presLayoutVars>
          <dgm:bulletEnabled val="1"/>
        </dgm:presLayoutVars>
      </dgm:prSet>
      <dgm:spPr/>
    </dgm:pt>
    <dgm:pt modelId="{5ECC4F9A-90BA-4685-82AC-28CEDFDEEDAE}" type="pres">
      <dgm:prSet presAssocID="{B84BA251-70E6-4CBE-9DDA-612B66022726}" presName="FiveNodes_4" presStyleLbl="node1" presStyleIdx="3" presStyleCnt="5">
        <dgm:presLayoutVars>
          <dgm:bulletEnabled val="1"/>
        </dgm:presLayoutVars>
      </dgm:prSet>
      <dgm:spPr/>
    </dgm:pt>
    <dgm:pt modelId="{E1887AEF-B75E-4674-8D34-7BA065D7A014}" type="pres">
      <dgm:prSet presAssocID="{B84BA251-70E6-4CBE-9DDA-612B66022726}" presName="FiveNodes_5" presStyleLbl="node1" presStyleIdx="4" presStyleCnt="5">
        <dgm:presLayoutVars>
          <dgm:bulletEnabled val="1"/>
        </dgm:presLayoutVars>
      </dgm:prSet>
      <dgm:spPr/>
    </dgm:pt>
    <dgm:pt modelId="{B85568CE-932B-409F-88EF-BED63A8A35EB}" type="pres">
      <dgm:prSet presAssocID="{B84BA251-70E6-4CBE-9DDA-612B66022726}" presName="FiveConn_1-2" presStyleLbl="fgAccFollowNode1" presStyleIdx="0" presStyleCnt="4">
        <dgm:presLayoutVars>
          <dgm:bulletEnabled val="1"/>
        </dgm:presLayoutVars>
      </dgm:prSet>
      <dgm:spPr/>
    </dgm:pt>
    <dgm:pt modelId="{B7D46642-6093-48C3-879E-E52BC325FFBF}" type="pres">
      <dgm:prSet presAssocID="{B84BA251-70E6-4CBE-9DDA-612B66022726}" presName="FiveConn_2-3" presStyleLbl="fgAccFollowNode1" presStyleIdx="1" presStyleCnt="4">
        <dgm:presLayoutVars>
          <dgm:bulletEnabled val="1"/>
        </dgm:presLayoutVars>
      </dgm:prSet>
      <dgm:spPr/>
    </dgm:pt>
    <dgm:pt modelId="{BB232CFC-B4C6-42F0-BEA2-4375A568BBA5}" type="pres">
      <dgm:prSet presAssocID="{B84BA251-70E6-4CBE-9DDA-612B66022726}" presName="FiveConn_3-4" presStyleLbl="fgAccFollowNode1" presStyleIdx="2" presStyleCnt="4">
        <dgm:presLayoutVars>
          <dgm:bulletEnabled val="1"/>
        </dgm:presLayoutVars>
      </dgm:prSet>
      <dgm:spPr/>
    </dgm:pt>
    <dgm:pt modelId="{35B5B57E-7C06-4886-B0DB-4FDBD241CF00}" type="pres">
      <dgm:prSet presAssocID="{B84BA251-70E6-4CBE-9DDA-612B66022726}" presName="FiveConn_4-5" presStyleLbl="fgAccFollowNode1" presStyleIdx="3" presStyleCnt="4">
        <dgm:presLayoutVars>
          <dgm:bulletEnabled val="1"/>
        </dgm:presLayoutVars>
      </dgm:prSet>
      <dgm:spPr/>
    </dgm:pt>
    <dgm:pt modelId="{78DB2009-2A09-4E88-AF03-A53459915E41}" type="pres">
      <dgm:prSet presAssocID="{B84BA251-70E6-4CBE-9DDA-612B66022726}" presName="FiveNodes_1_text" presStyleLbl="node1" presStyleIdx="4" presStyleCnt="5">
        <dgm:presLayoutVars>
          <dgm:bulletEnabled val="1"/>
        </dgm:presLayoutVars>
      </dgm:prSet>
      <dgm:spPr/>
    </dgm:pt>
    <dgm:pt modelId="{7C266BE1-DF24-42B1-A374-855D15E4FB19}" type="pres">
      <dgm:prSet presAssocID="{B84BA251-70E6-4CBE-9DDA-612B66022726}" presName="FiveNodes_2_text" presStyleLbl="node1" presStyleIdx="4" presStyleCnt="5">
        <dgm:presLayoutVars>
          <dgm:bulletEnabled val="1"/>
        </dgm:presLayoutVars>
      </dgm:prSet>
      <dgm:spPr/>
    </dgm:pt>
    <dgm:pt modelId="{FDB7F362-B9D1-4366-8B0D-86EE459693E0}" type="pres">
      <dgm:prSet presAssocID="{B84BA251-70E6-4CBE-9DDA-612B66022726}" presName="FiveNodes_3_text" presStyleLbl="node1" presStyleIdx="4" presStyleCnt="5">
        <dgm:presLayoutVars>
          <dgm:bulletEnabled val="1"/>
        </dgm:presLayoutVars>
      </dgm:prSet>
      <dgm:spPr/>
    </dgm:pt>
    <dgm:pt modelId="{E8109C67-3E19-4B86-A084-C6C292CDCFDC}" type="pres">
      <dgm:prSet presAssocID="{B84BA251-70E6-4CBE-9DDA-612B66022726}" presName="FiveNodes_4_text" presStyleLbl="node1" presStyleIdx="4" presStyleCnt="5">
        <dgm:presLayoutVars>
          <dgm:bulletEnabled val="1"/>
        </dgm:presLayoutVars>
      </dgm:prSet>
      <dgm:spPr/>
    </dgm:pt>
    <dgm:pt modelId="{71D295E5-9DF1-4825-9303-2AE59650CB3B}" type="pres">
      <dgm:prSet presAssocID="{B84BA251-70E6-4CBE-9DDA-612B66022726}" presName="FiveNodes_5_text" presStyleLbl="node1" presStyleIdx="4" presStyleCnt="5">
        <dgm:presLayoutVars>
          <dgm:bulletEnabled val="1"/>
        </dgm:presLayoutVars>
      </dgm:prSet>
      <dgm:spPr/>
    </dgm:pt>
  </dgm:ptLst>
  <dgm:cxnLst>
    <dgm:cxn modelId="{5C820821-188D-4D26-AF7F-43544BA99693}" type="presOf" srcId="{C4704EA2-F113-4B9E-B438-F3E95EB83301}" destId="{5ECC4F9A-90BA-4685-82AC-28CEDFDEEDAE}" srcOrd="0" destOrd="0" presId="urn:microsoft.com/office/officeart/2005/8/layout/vProcess5"/>
    <dgm:cxn modelId="{2AA89A2B-0867-4578-BBAA-9471036CDDC4}" type="presOf" srcId="{33902220-AD75-4B59-848A-0AF9021AC3DA}" destId="{BB232CFC-B4C6-42F0-BEA2-4375A568BBA5}" srcOrd="0" destOrd="0" presId="urn:microsoft.com/office/officeart/2005/8/layout/vProcess5"/>
    <dgm:cxn modelId="{8830A536-E725-4EC4-8AD9-5B311A7B3898}" type="presOf" srcId="{B84BA251-70E6-4CBE-9DDA-612B66022726}" destId="{941585C4-B3B5-44FD-A675-0A475F5927E7}" srcOrd="0" destOrd="0" presId="urn:microsoft.com/office/officeart/2005/8/layout/vProcess5"/>
    <dgm:cxn modelId="{26091C3F-F98F-47F5-8C35-6E1A6253CBCD}" srcId="{B84BA251-70E6-4CBE-9DDA-612B66022726}" destId="{35FC8AFC-B0A7-4FE7-B170-55ECD3805D2E}" srcOrd="2" destOrd="0" parTransId="{CB567049-AB5A-4E31-8209-65C7E3666419}" sibTransId="{33902220-AD75-4B59-848A-0AF9021AC3DA}"/>
    <dgm:cxn modelId="{52D8C55B-537C-4192-85D7-F3BD8675ABBC}" type="presOf" srcId="{D3151297-19D8-4A78-9256-879F425619DC}" destId="{0DA90C53-86DE-4DA0-B538-629114B487E0}" srcOrd="0" destOrd="0" presId="urn:microsoft.com/office/officeart/2005/8/layout/vProcess5"/>
    <dgm:cxn modelId="{9E4AC25F-F8D7-4BFB-A8FD-3F8E7849002E}" srcId="{B84BA251-70E6-4CBE-9DDA-612B66022726}" destId="{C4704EA2-F113-4B9E-B438-F3E95EB83301}" srcOrd="3" destOrd="0" parTransId="{336ABED9-8C8E-4D1E-AC5E-3EB0132BC1B1}" sibTransId="{7A7CD7A2-361C-48CF-87AB-45A482D6E28E}"/>
    <dgm:cxn modelId="{28CBB065-5CB8-48A9-8A5C-1179E5953B76}" type="presOf" srcId="{C1200E74-0F65-4116-A027-A867003DF820}" destId="{78DB2009-2A09-4E88-AF03-A53459915E41}" srcOrd="1" destOrd="0" presId="urn:microsoft.com/office/officeart/2005/8/layout/vProcess5"/>
    <dgm:cxn modelId="{AFFA6369-15C9-4731-A66F-4419CB137340}" type="presOf" srcId="{35FC8AFC-B0A7-4FE7-B170-55ECD3805D2E}" destId="{836A779C-33E3-42F5-93C8-A17120773F36}" srcOrd="0" destOrd="0" presId="urn:microsoft.com/office/officeart/2005/8/layout/vProcess5"/>
    <dgm:cxn modelId="{B83A0F4C-A39B-4AC8-B131-89E298949C61}" srcId="{B84BA251-70E6-4CBE-9DDA-612B66022726}" destId="{F12B6D29-EEB7-4829-A6F5-319A480F6AB2}" srcOrd="4" destOrd="0" parTransId="{728342EF-8AD7-482F-8DFF-5E989AA577D3}" sibTransId="{0B1004B9-246C-4237-820A-ED9754986DF1}"/>
    <dgm:cxn modelId="{4490E150-5BE6-414D-9F56-0702A0548222}" type="presOf" srcId="{F12B6D29-EEB7-4829-A6F5-319A480F6AB2}" destId="{71D295E5-9DF1-4825-9303-2AE59650CB3B}" srcOrd="1" destOrd="0" presId="urn:microsoft.com/office/officeart/2005/8/layout/vProcess5"/>
    <dgm:cxn modelId="{A4E48654-CDAF-46B0-B538-BF34A409929C}" srcId="{B84BA251-70E6-4CBE-9DDA-612B66022726}" destId="{D3151297-19D8-4A78-9256-879F425619DC}" srcOrd="1" destOrd="0" parTransId="{2B729B8E-A350-4117-A0DF-6EA975AFD474}" sibTransId="{C17DDC03-0595-46D2-B190-2C0917EF3657}"/>
    <dgm:cxn modelId="{83889057-FFC9-4C2D-8B9D-E5B5D5DCD8EE}" type="presOf" srcId="{AF5E0B25-755E-4129-910E-E7A101A1BCFE}" destId="{B85568CE-932B-409F-88EF-BED63A8A35EB}" srcOrd="0" destOrd="0" presId="urn:microsoft.com/office/officeart/2005/8/layout/vProcess5"/>
    <dgm:cxn modelId="{BFB5D09D-CF31-47BA-8CBB-DD93DBE491C6}" type="presOf" srcId="{C17DDC03-0595-46D2-B190-2C0917EF3657}" destId="{B7D46642-6093-48C3-879E-E52BC325FFBF}" srcOrd="0" destOrd="0" presId="urn:microsoft.com/office/officeart/2005/8/layout/vProcess5"/>
    <dgm:cxn modelId="{B6C646A4-E5B8-43CA-900A-8E904543BAB0}" srcId="{B84BA251-70E6-4CBE-9DDA-612B66022726}" destId="{C1200E74-0F65-4116-A027-A867003DF820}" srcOrd="0" destOrd="0" parTransId="{65CEFC90-E82D-4208-95E0-E7121451CE75}" sibTransId="{AF5E0B25-755E-4129-910E-E7A101A1BCFE}"/>
    <dgm:cxn modelId="{9A4801B4-FF47-4178-A765-5A81C4AD8151}" type="presOf" srcId="{F12B6D29-EEB7-4829-A6F5-319A480F6AB2}" destId="{E1887AEF-B75E-4674-8D34-7BA065D7A014}" srcOrd="0" destOrd="0" presId="urn:microsoft.com/office/officeart/2005/8/layout/vProcess5"/>
    <dgm:cxn modelId="{EFB9D5CD-F598-4AF6-AFA1-8E4B331C72EA}" type="presOf" srcId="{35FC8AFC-B0A7-4FE7-B170-55ECD3805D2E}" destId="{FDB7F362-B9D1-4366-8B0D-86EE459693E0}" srcOrd="1" destOrd="0" presId="urn:microsoft.com/office/officeart/2005/8/layout/vProcess5"/>
    <dgm:cxn modelId="{9DD757CE-C7CF-40D4-A8AB-7BD4BA201AF4}" type="presOf" srcId="{7A7CD7A2-361C-48CF-87AB-45A482D6E28E}" destId="{35B5B57E-7C06-4886-B0DB-4FDBD241CF00}" srcOrd="0" destOrd="0" presId="urn:microsoft.com/office/officeart/2005/8/layout/vProcess5"/>
    <dgm:cxn modelId="{EB8026D9-B887-4680-8316-5A97F8BFEF99}" type="presOf" srcId="{D3151297-19D8-4A78-9256-879F425619DC}" destId="{7C266BE1-DF24-42B1-A374-855D15E4FB19}" srcOrd="1" destOrd="0" presId="urn:microsoft.com/office/officeart/2005/8/layout/vProcess5"/>
    <dgm:cxn modelId="{DBA9D0EC-4073-4DE6-86F1-8596309CA94D}" type="presOf" srcId="{C4704EA2-F113-4B9E-B438-F3E95EB83301}" destId="{E8109C67-3E19-4B86-A084-C6C292CDCFDC}" srcOrd="1" destOrd="0" presId="urn:microsoft.com/office/officeart/2005/8/layout/vProcess5"/>
    <dgm:cxn modelId="{2AE478F9-936B-430B-99BA-56F063D35B64}" type="presOf" srcId="{C1200E74-0F65-4116-A027-A867003DF820}" destId="{19127AA0-4478-4F88-93F8-313080C79F77}" srcOrd="0" destOrd="0" presId="urn:microsoft.com/office/officeart/2005/8/layout/vProcess5"/>
    <dgm:cxn modelId="{D0345EC1-4855-4228-8379-AB8CE18D8654}" type="presParOf" srcId="{941585C4-B3B5-44FD-A675-0A475F5927E7}" destId="{C524579B-E825-4A34-A6CE-41E145A8256E}" srcOrd="0" destOrd="0" presId="urn:microsoft.com/office/officeart/2005/8/layout/vProcess5"/>
    <dgm:cxn modelId="{260B0103-0A94-423C-93D5-FF91BC78D57A}" type="presParOf" srcId="{941585C4-B3B5-44FD-A675-0A475F5927E7}" destId="{19127AA0-4478-4F88-93F8-313080C79F77}" srcOrd="1" destOrd="0" presId="urn:microsoft.com/office/officeart/2005/8/layout/vProcess5"/>
    <dgm:cxn modelId="{5A2BAD9E-C7EC-4CF2-A43F-F3C37F33C457}" type="presParOf" srcId="{941585C4-B3B5-44FD-A675-0A475F5927E7}" destId="{0DA90C53-86DE-4DA0-B538-629114B487E0}" srcOrd="2" destOrd="0" presId="urn:microsoft.com/office/officeart/2005/8/layout/vProcess5"/>
    <dgm:cxn modelId="{4FB8400C-C3C1-4B38-8C1D-EF1ABB2D7C14}" type="presParOf" srcId="{941585C4-B3B5-44FD-A675-0A475F5927E7}" destId="{836A779C-33E3-42F5-93C8-A17120773F36}" srcOrd="3" destOrd="0" presId="urn:microsoft.com/office/officeart/2005/8/layout/vProcess5"/>
    <dgm:cxn modelId="{198E07F9-2769-4615-A8D8-38ADDAE93808}" type="presParOf" srcId="{941585C4-B3B5-44FD-A675-0A475F5927E7}" destId="{5ECC4F9A-90BA-4685-82AC-28CEDFDEEDAE}" srcOrd="4" destOrd="0" presId="urn:microsoft.com/office/officeart/2005/8/layout/vProcess5"/>
    <dgm:cxn modelId="{FEEF679B-21B4-4D0D-A1B1-013DBDEB69D5}" type="presParOf" srcId="{941585C4-B3B5-44FD-A675-0A475F5927E7}" destId="{E1887AEF-B75E-4674-8D34-7BA065D7A014}" srcOrd="5" destOrd="0" presId="urn:microsoft.com/office/officeart/2005/8/layout/vProcess5"/>
    <dgm:cxn modelId="{1D0F2697-A0AA-43CA-9A4C-F6A765CEE2A9}" type="presParOf" srcId="{941585C4-B3B5-44FD-A675-0A475F5927E7}" destId="{B85568CE-932B-409F-88EF-BED63A8A35EB}" srcOrd="6" destOrd="0" presId="urn:microsoft.com/office/officeart/2005/8/layout/vProcess5"/>
    <dgm:cxn modelId="{2CB9CA95-839D-4E9B-9273-0D70673724F3}" type="presParOf" srcId="{941585C4-B3B5-44FD-A675-0A475F5927E7}" destId="{B7D46642-6093-48C3-879E-E52BC325FFBF}" srcOrd="7" destOrd="0" presId="urn:microsoft.com/office/officeart/2005/8/layout/vProcess5"/>
    <dgm:cxn modelId="{9203373E-4999-4056-B046-46D49C4158D3}" type="presParOf" srcId="{941585C4-B3B5-44FD-A675-0A475F5927E7}" destId="{BB232CFC-B4C6-42F0-BEA2-4375A568BBA5}" srcOrd="8" destOrd="0" presId="urn:microsoft.com/office/officeart/2005/8/layout/vProcess5"/>
    <dgm:cxn modelId="{0980C438-56EC-4783-9CCD-8104AC36E2F1}" type="presParOf" srcId="{941585C4-B3B5-44FD-A675-0A475F5927E7}" destId="{35B5B57E-7C06-4886-B0DB-4FDBD241CF00}" srcOrd="9" destOrd="0" presId="urn:microsoft.com/office/officeart/2005/8/layout/vProcess5"/>
    <dgm:cxn modelId="{9DF9D891-80A6-4BFD-B183-76937DA89582}" type="presParOf" srcId="{941585C4-B3B5-44FD-A675-0A475F5927E7}" destId="{78DB2009-2A09-4E88-AF03-A53459915E41}" srcOrd="10" destOrd="0" presId="urn:microsoft.com/office/officeart/2005/8/layout/vProcess5"/>
    <dgm:cxn modelId="{904105FC-D6C6-4E6E-AE32-BDCF1508ED63}" type="presParOf" srcId="{941585C4-B3B5-44FD-A675-0A475F5927E7}" destId="{7C266BE1-DF24-42B1-A374-855D15E4FB19}" srcOrd="11" destOrd="0" presId="urn:microsoft.com/office/officeart/2005/8/layout/vProcess5"/>
    <dgm:cxn modelId="{DBEAF06B-589E-43EE-AAA5-6CB2517FE2DF}" type="presParOf" srcId="{941585C4-B3B5-44FD-A675-0A475F5927E7}" destId="{FDB7F362-B9D1-4366-8B0D-86EE459693E0}" srcOrd="12" destOrd="0" presId="urn:microsoft.com/office/officeart/2005/8/layout/vProcess5"/>
    <dgm:cxn modelId="{A5187FAF-D4CE-4FC8-8634-16EADD470ED5}" type="presParOf" srcId="{941585C4-B3B5-44FD-A675-0A475F5927E7}" destId="{E8109C67-3E19-4B86-A084-C6C292CDCFDC}" srcOrd="13" destOrd="0" presId="urn:microsoft.com/office/officeart/2005/8/layout/vProcess5"/>
    <dgm:cxn modelId="{87FB3570-E7BE-4740-BD57-223E7166B191}" type="presParOf" srcId="{941585C4-B3B5-44FD-A675-0A475F5927E7}" destId="{71D295E5-9DF1-4825-9303-2AE59650CB3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F52DB3-E869-48ED-91D8-F1FFCD1CDCC2}"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D746DCB7-68EE-4F55-9BE5-DC57952BC25E}">
      <dgm:prSet/>
      <dgm:spPr/>
      <dgm:t>
        <a:bodyPr/>
        <a:lstStyle/>
        <a:p>
          <a:r>
            <a:rPr lang="en-US" b="1"/>
            <a:t>ALTERNATIVES TO DETENTION</a:t>
          </a:r>
          <a:endParaRPr lang="en-US"/>
        </a:p>
      </dgm:t>
    </dgm:pt>
    <dgm:pt modelId="{CC1B056B-B679-40B2-9DDB-48D848A1E02D}" type="parTrans" cxnId="{C46EF21F-1238-4CE4-B751-02FBA97624FB}">
      <dgm:prSet/>
      <dgm:spPr/>
      <dgm:t>
        <a:bodyPr/>
        <a:lstStyle/>
        <a:p>
          <a:endParaRPr lang="en-US"/>
        </a:p>
      </dgm:t>
    </dgm:pt>
    <dgm:pt modelId="{E70B9125-4CFC-465E-80F3-A35AFCE8E4DC}" type="sibTrans" cxnId="{C46EF21F-1238-4CE4-B751-02FBA97624FB}">
      <dgm:prSet/>
      <dgm:spPr/>
      <dgm:t>
        <a:bodyPr/>
        <a:lstStyle/>
        <a:p>
          <a:endParaRPr lang="en-US"/>
        </a:p>
      </dgm:t>
    </dgm:pt>
    <dgm:pt modelId="{C085F985-E2B3-41DF-BE6A-E18BE625CD6E}">
      <dgm:prSet/>
      <dgm:spPr/>
      <dgm:t>
        <a:bodyPr/>
        <a:lstStyle/>
        <a:p>
          <a:r>
            <a:rPr lang="en-US"/>
            <a:t>Persons who are subject to detention may be released on a bond, under intensive supervision, or if they are seeking admission, they may be paroled into the country.</a:t>
          </a:r>
        </a:p>
      </dgm:t>
    </dgm:pt>
    <dgm:pt modelId="{8EFC84D2-4EC0-4F68-AF38-942DE59D8E43}" type="parTrans" cxnId="{6B3691FC-7F67-4C3C-9A4F-54801FB9127D}">
      <dgm:prSet/>
      <dgm:spPr/>
      <dgm:t>
        <a:bodyPr/>
        <a:lstStyle/>
        <a:p>
          <a:endParaRPr lang="en-US"/>
        </a:p>
      </dgm:t>
    </dgm:pt>
    <dgm:pt modelId="{6C5982CD-2E44-4032-AADD-FC7E6189664E}" type="sibTrans" cxnId="{6B3691FC-7F67-4C3C-9A4F-54801FB9127D}">
      <dgm:prSet/>
      <dgm:spPr/>
      <dgm:t>
        <a:bodyPr/>
        <a:lstStyle/>
        <a:p>
          <a:endParaRPr lang="en-US"/>
        </a:p>
      </dgm:t>
    </dgm:pt>
    <dgm:pt modelId="{B05AD328-BD95-4DB9-84E5-B593528F8CFD}">
      <dgm:prSet/>
      <dgm:spPr/>
      <dgm:t>
        <a:bodyPr/>
        <a:lstStyle/>
        <a:p>
          <a:r>
            <a:rPr lang="en-US"/>
            <a:t>Bond: Cash security posted to ensure that a person will appear at his or her proceedings or will not otherwise flee.</a:t>
          </a:r>
        </a:p>
      </dgm:t>
    </dgm:pt>
    <dgm:pt modelId="{1E34DDE2-C5CF-4C09-9616-55ADDFBF0FF9}" type="parTrans" cxnId="{E1814DAB-6F35-4E19-BAFD-ED37EEA2D0FF}">
      <dgm:prSet/>
      <dgm:spPr/>
      <dgm:t>
        <a:bodyPr/>
        <a:lstStyle/>
        <a:p>
          <a:endParaRPr lang="en-US"/>
        </a:p>
      </dgm:t>
    </dgm:pt>
    <dgm:pt modelId="{19FCEA9B-AA10-4A82-A3B0-143F35D93AB1}" type="sibTrans" cxnId="{E1814DAB-6F35-4E19-BAFD-ED37EEA2D0FF}">
      <dgm:prSet/>
      <dgm:spPr/>
      <dgm:t>
        <a:bodyPr/>
        <a:lstStyle/>
        <a:p>
          <a:endParaRPr lang="en-US"/>
        </a:p>
      </dgm:t>
    </dgm:pt>
    <dgm:pt modelId="{4CE2820C-3B2D-4924-BE5E-621ABCABB4B5}">
      <dgm:prSet/>
      <dgm:spPr/>
      <dgm:t>
        <a:bodyPr/>
        <a:lstStyle/>
        <a:p>
          <a:r>
            <a:rPr lang="en-US"/>
            <a:t>If the person flees or fails to fulfill the requirement of the bond, termed a “breach of bond” the money is forfeited.</a:t>
          </a:r>
        </a:p>
      </dgm:t>
    </dgm:pt>
    <dgm:pt modelId="{5AAFF12A-840A-443A-AC03-BF3FB2141AE7}" type="parTrans" cxnId="{069406BB-D55D-4FB3-AB18-99705E169CD0}">
      <dgm:prSet/>
      <dgm:spPr/>
      <dgm:t>
        <a:bodyPr/>
        <a:lstStyle/>
        <a:p>
          <a:endParaRPr lang="en-US"/>
        </a:p>
      </dgm:t>
    </dgm:pt>
    <dgm:pt modelId="{BF1B7783-0BD2-437E-A5C7-801721954E5E}" type="sibTrans" cxnId="{069406BB-D55D-4FB3-AB18-99705E169CD0}">
      <dgm:prSet/>
      <dgm:spPr/>
      <dgm:t>
        <a:bodyPr/>
        <a:lstStyle/>
        <a:p>
          <a:endParaRPr lang="en-US"/>
        </a:p>
      </dgm:t>
    </dgm:pt>
    <dgm:pt modelId="{D9D02E74-0F58-4FE1-A1D3-D277A2360360}" type="pres">
      <dgm:prSet presAssocID="{3AF52DB3-E869-48ED-91D8-F1FFCD1CDCC2}" presName="hierChild1" presStyleCnt="0">
        <dgm:presLayoutVars>
          <dgm:orgChart val="1"/>
          <dgm:chPref val="1"/>
          <dgm:dir/>
          <dgm:animOne val="branch"/>
          <dgm:animLvl val="lvl"/>
          <dgm:resizeHandles/>
        </dgm:presLayoutVars>
      </dgm:prSet>
      <dgm:spPr/>
    </dgm:pt>
    <dgm:pt modelId="{7C46A98A-2B81-4C28-9D94-535AE02205FF}" type="pres">
      <dgm:prSet presAssocID="{D746DCB7-68EE-4F55-9BE5-DC57952BC25E}" presName="hierRoot1" presStyleCnt="0">
        <dgm:presLayoutVars>
          <dgm:hierBranch val="init"/>
        </dgm:presLayoutVars>
      </dgm:prSet>
      <dgm:spPr/>
    </dgm:pt>
    <dgm:pt modelId="{299BD8C9-CDCB-44BC-A911-025CD4B8B503}" type="pres">
      <dgm:prSet presAssocID="{D746DCB7-68EE-4F55-9BE5-DC57952BC25E}" presName="rootComposite1" presStyleCnt="0"/>
      <dgm:spPr/>
    </dgm:pt>
    <dgm:pt modelId="{4240C849-4D99-42E8-8BF7-FE42D0CFFA5E}" type="pres">
      <dgm:prSet presAssocID="{D746DCB7-68EE-4F55-9BE5-DC57952BC25E}" presName="rootText1" presStyleLbl="node0" presStyleIdx="0" presStyleCnt="4">
        <dgm:presLayoutVars>
          <dgm:chPref val="3"/>
        </dgm:presLayoutVars>
      </dgm:prSet>
      <dgm:spPr/>
    </dgm:pt>
    <dgm:pt modelId="{2967B61A-885C-466A-B0AA-765E4C986375}" type="pres">
      <dgm:prSet presAssocID="{D746DCB7-68EE-4F55-9BE5-DC57952BC25E}" presName="rootConnector1" presStyleLbl="node1" presStyleIdx="0" presStyleCnt="0"/>
      <dgm:spPr/>
    </dgm:pt>
    <dgm:pt modelId="{BFB001F2-496B-419A-9A5A-ED52B3AC055E}" type="pres">
      <dgm:prSet presAssocID="{D746DCB7-68EE-4F55-9BE5-DC57952BC25E}" presName="hierChild2" presStyleCnt="0"/>
      <dgm:spPr/>
    </dgm:pt>
    <dgm:pt modelId="{4BCCE459-FF49-43EF-9303-AFF3FA7E53F0}" type="pres">
      <dgm:prSet presAssocID="{D746DCB7-68EE-4F55-9BE5-DC57952BC25E}" presName="hierChild3" presStyleCnt="0"/>
      <dgm:spPr/>
    </dgm:pt>
    <dgm:pt modelId="{4DAC5BF6-00C3-4A20-89DC-251B623C996A}" type="pres">
      <dgm:prSet presAssocID="{C085F985-E2B3-41DF-BE6A-E18BE625CD6E}" presName="hierRoot1" presStyleCnt="0">
        <dgm:presLayoutVars>
          <dgm:hierBranch val="init"/>
        </dgm:presLayoutVars>
      </dgm:prSet>
      <dgm:spPr/>
    </dgm:pt>
    <dgm:pt modelId="{95E9C5FF-BB13-4441-9126-10E32645B328}" type="pres">
      <dgm:prSet presAssocID="{C085F985-E2B3-41DF-BE6A-E18BE625CD6E}" presName="rootComposite1" presStyleCnt="0"/>
      <dgm:spPr/>
    </dgm:pt>
    <dgm:pt modelId="{B9EF4F1E-12FB-4F89-BAE3-753D69E39022}" type="pres">
      <dgm:prSet presAssocID="{C085F985-E2B3-41DF-BE6A-E18BE625CD6E}" presName="rootText1" presStyleLbl="node0" presStyleIdx="1" presStyleCnt="4">
        <dgm:presLayoutVars>
          <dgm:chPref val="3"/>
        </dgm:presLayoutVars>
      </dgm:prSet>
      <dgm:spPr/>
    </dgm:pt>
    <dgm:pt modelId="{E4E9457A-5346-408A-A570-B3DEB4321381}" type="pres">
      <dgm:prSet presAssocID="{C085F985-E2B3-41DF-BE6A-E18BE625CD6E}" presName="rootConnector1" presStyleLbl="node1" presStyleIdx="0" presStyleCnt="0"/>
      <dgm:spPr/>
    </dgm:pt>
    <dgm:pt modelId="{0ED65BF8-B644-4C09-A393-C3AD4EF969BF}" type="pres">
      <dgm:prSet presAssocID="{C085F985-E2B3-41DF-BE6A-E18BE625CD6E}" presName="hierChild2" presStyleCnt="0"/>
      <dgm:spPr/>
    </dgm:pt>
    <dgm:pt modelId="{83D6E2B0-7A48-4798-948E-39E5E20EAFD7}" type="pres">
      <dgm:prSet presAssocID="{C085F985-E2B3-41DF-BE6A-E18BE625CD6E}" presName="hierChild3" presStyleCnt="0"/>
      <dgm:spPr/>
    </dgm:pt>
    <dgm:pt modelId="{10A02D57-C63A-4FCA-BC12-5478646BC59F}" type="pres">
      <dgm:prSet presAssocID="{B05AD328-BD95-4DB9-84E5-B593528F8CFD}" presName="hierRoot1" presStyleCnt="0">
        <dgm:presLayoutVars>
          <dgm:hierBranch val="init"/>
        </dgm:presLayoutVars>
      </dgm:prSet>
      <dgm:spPr/>
    </dgm:pt>
    <dgm:pt modelId="{303D9C96-0AE5-44D7-995F-395ED7D425D2}" type="pres">
      <dgm:prSet presAssocID="{B05AD328-BD95-4DB9-84E5-B593528F8CFD}" presName="rootComposite1" presStyleCnt="0"/>
      <dgm:spPr/>
    </dgm:pt>
    <dgm:pt modelId="{27899C0D-7526-47D5-9427-26BF5BD742EF}" type="pres">
      <dgm:prSet presAssocID="{B05AD328-BD95-4DB9-84E5-B593528F8CFD}" presName="rootText1" presStyleLbl="node0" presStyleIdx="2" presStyleCnt="4">
        <dgm:presLayoutVars>
          <dgm:chPref val="3"/>
        </dgm:presLayoutVars>
      </dgm:prSet>
      <dgm:spPr/>
    </dgm:pt>
    <dgm:pt modelId="{8F712D7F-D561-44F7-B90E-8EAF46BA9369}" type="pres">
      <dgm:prSet presAssocID="{B05AD328-BD95-4DB9-84E5-B593528F8CFD}" presName="rootConnector1" presStyleLbl="node1" presStyleIdx="0" presStyleCnt="0"/>
      <dgm:spPr/>
    </dgm:pt>
    <dgm:pt modelId="{AECC6B78-607C-48AD-B5D6-3FD3A7FB763B}" type="pres">
      <dgm:prSet presAssocID="{B05AD328-BD95-4DB9-84E5-B593528F8CFD}" presName="hierChild2" presStyleCnt="0"/>
      <dgm:spPr/>
    </dgm:pt>
    <dgm:pt modelId="{5AF16622-9FA7-485C-98DB-0DB9B6F85A05}" type="pres">
      <dgm:prSet presAssocID="{B05AD328-BD95-4DB9-84E5-B593528F8CFD}" presName="hierChild3" presStyleCnt="0"/>
      <dgm:spPr/>
    </dgm:pt>
    <dgm:pt modelId="{E0D6D141-3066-448D-9806-78FBC05AC5A8}" type="pres">
      <dgm:prSet presAssocID="{4CE2820C-3B2D-4924-BE5E-621ABCABB4B5}" presName="hierRoot1" presStyleCnt="0">
        <dgm:presLayoutVars>
          <dgm:hierBranch val="init"/>
        </dgm:presLayoutVars>
      </dgm:prSet>
      <dgm:spPr/>
    </dgm:pt>
    <dgm:pt modelId="{7BD019A3-EE08-4170-B456-B3A027B7FA90}" type="pres">
      <dgm:prSet presAssocID="{4CE2820C-3B2D-4924-BE5E-621ABCABB4B5}" presName="rootComposite1" presStyleCnt="0"/>
      <dgm:spPr/>
    </dgm:pt>
    <dgm:pt modelId="{6454C7D6-975E-4C48-A5B0-59B7C2C8BA35}" type="pres">
      <dgm:prSet presAssocID="{4CE2820C-3B2D-4924-BE5E-621ABCABB4B5}" presName="rootText1" presStyleLbl="node0" presStyleIdx="3" presStyleCnt="4">
        <dgm:presLayoutVars>
          <dgm:chPref val="3"/>
        </dgm:presLayoutVars>
      </dgm:prSet>
      <dgm:spPr/>
    </dgm:pt>
    <dgm:pt modelId="{36E70EC6-CF8D-4962-AACF-0F6B88E2D53B}" type="pres">
      <dgm:prSet presAssocID="{4CE2820C-3B2D-4924-BE5E-621ABCABB4B5}" presName="rootConnector1" presStyleLbl="node1" presStyleIdx="0" presStyleCnt="0"/>
      <dgm:spPr/>
    </dgm:pt>
    <dgm:pt modelId="{5DC07B95-B99B-4023-BA90-1C53B10F5259}" type="pres">
      <dgm:prSet presAssocID="{4CE2820C-3B2D-4924-BE5E-621ABCABB4B5}" presName="hierChild2" presStyleCnt="0"/>
      <dgm:spPr/>
    </dgm:pt>
    <dgm:pt modelId="{B8DB2E1B-ADFD-47B2-932B-E819783363A3}" type="pres">
      <dgm:prSet presAssocID="{4CE2820C-3B2D-4924-BE5E-621ABCABB4B5}" presName="hierChild3" presStyleCnt="0"/>
      <dgm:spPr/>
    </dgm:pt>
  </dgm:ptLst>
  <dgm:cxnLst>
    <dgm:cxn modelId="{C46EF21F-1238-4CE4-B751-02FBA97624FB}" srcId="{3AF52DB3-E869-48ED-91D8-F1FFCD1CDCC2}" destId="{D746DCB7-68EE-4F55-9BE5-DC57952BC25E}" srcOrd="0" destOrd="0" parTransId="{CC1B056B-B679-40B2-9DDB-48D848A1E02D}" sibTransId="{E70B9125-4CFC-465E-80F3-A35AFCE8E4DC}"/>
    <dgm:cxn modelId="{D06C662C-C98C-472F-B91C-9BD04AD61A71}" type="presOf" srcId="{3AF52DB3-E869-48ED-91D8-F1FFCD1CDCC2}" destId="{D9D02E74-0F58-4FE1-A1D3-D277A2360360}" srcOrd="0" destOrd="0" presId="urn:microsoft.com/office/officeart/2009/3/layout/HorizontalOrganizationChart"/>
    <dgm:cxn modelId="{BFBF5943-5C9C-4B28-93A7-5D0A2A10E119}" type="presOf" srcId="{C085F985-E2B3-41DF-BE6A-E18BE625CD6E}" destId="{B9EF4F1E-12FB-4F89-BAE3-753D69E39022}" srcOrd="0" destOrd="0" presId="urn:microsoft.com/office/officeart/2009/3/layout/HorizontalOrganizationChart"/>
    <dgm:cxn modelId="{46C31D6D-0A9B-46C7-98F7-231B6AFD1E61}" type="presOf" srcId="{D746DCB7-68EE-4F55-9BE5-DC57952BC25E}" destId="{4240C849-4D99-42E8-8BF7-FE42D0CFFA5E}" srcOrd="0" destOrd="0" presId="urn:microsoft.com/office/officeart/2009/3/layout/HorizontalOrganizationChart"/>
    <dgm:cxn modelId="{C14BB7A5-9836-4393-884F-FEC78D1F4A02}" type="presOf" srcId="{4CE2820C-3B2D-4924-BE5E-621ABCABB4B5}" destId="{6454C7D6-975E-4C48-A5B0-59B7C2C8BA35}" srcOrd="0" destOrd="0" presId="urn:microsoft.com/office/officeart/2009/3/layout/HorizontalOrganizationChart"/>
    <dgm:cxn modelId="{E1814DAB-6F35-4E19-BAFD-ED37EEA2D0FF}" srcId="{3AF52DB3-E869-48ED-91D8-F1FFCD1CDCC2}" destId="{B05AD328-BD95-4DB9-84E5-B593528F8CFD}" srcOrd="2" destOrd="0" parTransId="{1E34DDE2-C5CF-4C09-9616-55ADDFBF0FF9}" sibTransId="{19FCEA9B-AA10-4A82-A3B0-143F35D93AB1}"/>
    <dgm:cxn modelId="{069406BB-D55D-4FB3-AB18-99705E169CD0}" srcId="{3AF52DB3-E869-48ED-91D8-F1FFCD1CDCC2}" destId="{4CE2820C-3B2D-4924-BE5E-621ABCABB4B5}" srcOrd="3" destOrd="0" parTransId="{5AAFF12A-840A-443A-AC03-BF3FB2141AE7}" sibTransId="{BF1B7783-0BD2-437E-A5C7-801721954E5E}"/>
    <dgm:cxn modelId="{2E85C0C0-2A17-4143-8699-0428F69996B2}" type="presOf" srcId="{4CE2820C-3B2D-4924-BE5E-621ABCABB4B5}" destId="{36E70EC6-CF8D-4962-AACF-0F6B88E2D53B}" srcOrd="1" destOrd="0" presId="urn:microsoft.com/office/officeart/2009/3/layout/HorizontalOrganizationChart"/>
    <dgm:cxn modelId="{071134C3-9184-40F6-AA4C-DCF67D595F19}" type="presOf" srcId="{B05AD328-BD95-4DB9-84E5-B593528F8CFD}" destId="{8F712D7F-D561-44F7-B90E-8EAF46BA9369}" srcOrd="1" destOrd="0" presId="urn:microsoft.com/office/officeart/2009/3/layout/HorizontalOrganizationChart"/>
    <dgm:cxn modelId="{5D08DEEE-50F4-4475-9825-8C8657826389}" type="presOf" srcId="{D746DCB7-68EE-4F55-9BE5-DC57952BC25E}" destId="{2967B61A-885C-466A-B0AA-765E4C986375}" srcOrd="1" destOrd="0" presId="urn:microsoft.com/office/officeart/2009/3/layout/HorizontalOrganizationChart"/>
    <dgm:cxn modelId="{301B15F0-4787-4BA9-A4AC-2C5856818C3D}" type="presOf" srcId="{B05AD328-BD95-4DB9-84E5-B593528F8CFD}" destId="{27899C0D-7526-47D5-9427-26BF5BD742EF}" srcOrd="0" destOrd="0" presId="urn:microsoft.com/office/officeart/2009/3/layout/HorizontalOrganizationChart"/>
    <dgm:cxn modelId="{2B1122F9-3954-4E24-AD8D-BBD8C238ED88}" type="presOf" srcId="{C085F985-E2B3-41DF-BE6A-E18BE625CD6E}" destId="{E4E9457A-5346-408A-A570-B3DEB4321381}" srcOrd="1" destOrd="0" presId="urn:microsoft.com/office/officeart/2009/3/layout/HorizontalOrganizationChart"/>
    <dgm:cxn modelId="{6B3691FC-7F67-4C3C-9A4F-54801FB9127D}" srcId="{3AF52DB3-E869-48ED-91D8-F1FFCD1CDCC2}" destId="{C085F985-E2B3-41DF-BE6A-E18BE625CD6E}" srcOrd="1" destOrd="0" parTransId="{8EFC84D2-4EC0-4F68-AF38-942DE59D8E43}" sibTransId="{6C5982CD-2E44-4032-AADD-FC7E6189664E}"/>
    <dgm:cxn modelId="{7C2D230C-000D-4F88-8FC3-268D760D42A9}" type="presParOf" srcId="{D9D02E74-0F58-4FE1-A1D3-D277A2360360}" destId="{7C46A98A-2B81-4C28-9D94-535AE02205FF}" srcOrd="0" destOrd="0" presId="urn:microsoft.com/office/officeart/2009/3/layout/HorizontalOrganizationChart"/>
    <dgm:cxn modelId="{F84F5CB6-84F6-4C3F-B1DB-DA1A2B6C66EB}" type="presParOf" srcId="{7C46A98A-2B81-4C28-9D94-535AE02205FF}" destId="{299BD8C9-CDCB-44BC-A911-025CD4B8B503}" srcOrd="0" destOrd="0" presId="urn:microsoft.com/office/officeart/2009/3/layout/HorizontalOrganizationChart"/>
    <dgm:cxn modelId="{A7E9F8D8-01B7-4EB2-B68C-6E27A9399357}" type="presParOf" srcId="{299BD8C9-CDCB-44BC-A911-025CD4B8B503}" destId="{4240C849-4D99-42E8-8BF7-FE42D0CFFA5E}" srcOrd="0" destOrd="0" presId="urn:microsoft.com/office/officeart/2009/3/layout/HorizontalOrganizationChart"/>
    <dgm:cxn modelId="{C16FF105-9FDC-486C-AB4E-04269CAD7327}" type="presParOf" srcId="{299BD8C9-CDCB-44BC-A911-025CD4B8B503}" destId="{2967B61A-885C-466A-B0AA-765E4C986375}" srcOrd="1" destOrd="0" presId="urn:microsoft.com/office/officeart/2009/3/layout/HorizontalOrganizationChart"/>
    <dgm:cxn modelId="{879CFC39-63E1-4103-BC1C-C3DA4FF1320D}" type="presParOf" srcId="{7C46A98A-2B81-4C28-9D94-535AE02205FF}" destId="{BFB001F2-496B-419A-9A5A-ED52B3AC055E}" srcOrd="1" destOrd="0" presId="urn:microsoft.com/office/officeart/2009/3/layout/HorizontalOrganizationChart"/>
    <dgm:cxn modelId="{951DB2AB-7377-4D3A-A05B-2E594B630DEA}" type="presParOf" srcId="{7C46A98A-2B81-4C28-9D94-535AE02205FF}" destId="{4BCCE459-FF49-43EF-9303-AFF3FA7E53F0}" srcOrd="2" destOrd="0" presId="urn:microsoft.com/office/officeart/2009/3/layout/HorizontalOrganizationChart"/>
    <dgm:cxn modelId="{7F3034B9-5D9B-4598-B6B7-E88B5455B98A}" type="presParOf" srcId="{D9D02E74-0F58-4FE1-A1D3-D277A2360360}" destId="{4DAC5BF6-00C3-4A20-89DC-251B623C996A}" srcOrd="1" destOrd="0" presId="urn:microsoft.com/office/officeart/2009/3/layout/HorizontalOrganizationChart"/>
    <dgm:cxn modelId="{95D8E19E-D150-4D3F-A33E-C4985754CD99}" type="presParOf" srcId="{4DAC5BF6-00C3-4A20-89DC-251B623C996A}" destId="{95E9C5FF-BB13-4441-9126-10E32645B328}" srcOrd="0" destOrd="0" presId="urn:microsoft.com/office/officeart/2009/3/layout/HorizontalOrganizationChart"/>
    <dgm:cxn modelId="{C9EC9DC7-D8C6-432D-8FFE-F9767C3C1FE0}" type="presParOf" srcId="{95E9C5FF-BB13-4441-9126-10E32645B328}" destId="{B9EF4F1E-12FB-4F89-BAE3-753D69E39022}" srcOrd="0" destOrd="0" presId="urn:microsoft.com/office/officeart/2009/3/layout/HorizontalOrganizationChart"/>
    <dgm:cxn modelId="{181629D3-E3DF-409F-BFC8-C070FB77975D}" type="presParOf" srcId="{95E9C5FF-BB13-4441-9126-10E32645B328}" destId="{E4E9457A-5346-408A-A570-B3DEB4321381}" srcOrd="1" destOrd="0" presId="urn:microsoft.com/office/officeart/2009/3/layout/HorizontalOrganizationChart"/>
    <dgm:cxn modelId="{53A6850E-9038-4D16-9A89-2948A0A9E924}" type="presParOf" srcId="{4DAC5BF6-00C3-4A20-89DC-251B623C996A}" destId="{0ED65BF8-B644-4C09-A393-C3AD4EF969BF}" srcOrd="1" destOrd="0" presId="urn:microsoft.com/office/officeart/2009/3/layout/HorizontalOrganizationChart"/>
    <dgm:cxn modelId="{FF965326-6DE8-4989-98DE-CDF573C29AB3}" type="presParOf" srcId="{4DAC5BF6-00C3-4A20-89DC-251B623C996A}" destId="{83D6E2B0-7A48-4798-948E-39E5E20EAFD7}" srcOrd="2" destOrd="0" presId="urn:microsoft.com/office/officeart/2009/3/layout/HorizontalOrganizationChart"/>
    <dgm:cxn modelId="{3D681A4F-C0AE-4482-84F7-8E7634D0C04E}" type="presParOf" srcId="{D9D02E74-0F58-4FE1-A1D3-D277A2360360}" destId="{10A02D57-C63A-4FCA-BC12-5478646BC59F}" srcOrd="2" destOrd="0" presId="urn:microsoft.com/office/officeart/2009/3/layout/HorizontalOrganizationChart"/>
    <dgm:cxn modelId="{1269A426-5AB8-49C5-B277-C169B7A18E98}" type="presParOf" srcId="{10A02D57-C63A-4FCA-BC12-5478646BC59F}" destId="{303D9C96-0AE5-44D7-995F-395ED7D425D2}" srcOrd="0" destOrd="0" presId="urn:microsoft.com/office/officeart/2009/3/layout/HorizontalOrganizationChart"/>
    <dgm:cxn modelId="{E22A82A0-68FD-430E-B32E-B40E03CC7234}" type="presParOf" srcId="{303D9C96-0AE5-44D7-995F-395ED7D425D2}" destId="{27899C0D-7526-47D5-9427-26BF5BD742EF}" srcOrd="0" destOrd="0" presId="urn:microsoft.com/office/officeart/2009/3/layout/HorizontalOrganizationChart"/>
    <dgm:cxn modelId="{36CF9E4E-3956-4803-881F-16DDF89D4E8E}" type="presParOf" srcId="{303D9C96-0AE5-44D7-995F-395ED7D425D2}" destId="{8F712D7F-D561-44F7-B90E-8EAF46BA9369}" srcOrd="1" destOrd="0" presId="urn:microsoft.com/office/officeart/2009/3/layout/HorizontalOrganizationChart"/>
    <dgm:cxn modelId="{3A712930-E9A3-4D16-A72D-01905AACAB8F}" type="presParOf" srcId="{10A02D57-C63A-4FCA-BC12-5478646BC59F}" destId="{AECC6B78-607C-48AD-B5D6-3FD3A7FB763B}" srcOrd="1" destOrd="0" presId="urn:microsoft.com/office/officeart/2009/3/layout/HorizontalOrganizationChart"/>
    <dgm:cxn modelId="{0936D60C-387D-4BCA-9D11-606B10F4170D}" type="presParOf" srcId="{10A02D57-C63A-4FCA-BC12-5478646BC59F}" destId="{5AF16622-9FA7-485C-98DB-0DB9B6F85A05}" srcOrd="2" destOrd="0" presId="urn:microsoft.com/office/officeart/2009/3/layout/HorizontalOrganizationChart"/>
    <dgm:cxn modelId="{47A1CDED-B141-4C7B-8376-D9BDEDC9C429}" type="presParOf" srcId="{D9D02E74-0F58-4FE1-A1D3-D277A2360360}" destId="{E0D6D141-3066-448D-9806-78FBC05AC5A8}" srcOrd="3" destOrd="0" presId="urn:microsoft.com/office/officeart/2009/3/layout/HorizontalOrganizationChart"/>
    <dgm:cxn modelId="{20C122C7-F98C-4BD1-82AB-C7E3481F114C}" type="presParOf" srcId="{E0D6D141-3066-448D-9806-78FBC05AC5A8}" destId="{7BD019A3-EE08-4170-B456-B3A027B7FA90}" srcOrd="0" destOrd="0" presId="urn:microsoft.com/office/officeart/2009/3/layout/HorizontalOrganizationChart"/>
    <dgm:cxn modelId="{73F6ED2F-6117-4865-A680-D79D73152F6E}" type="presParOf" srcId="{7BD019A3-EE08-4170-B456-B3A027B7FA90}" destId="{6454C7D6-975E-4C48-A5B0-59B7C2C8BA35}" srcOrd="0" destOrd="0" presId="urn:microsoft.com/office/officeart/2009/3/layout/HorizontalOrganizationChart"/>
    <dgm:cxn modelId="{26E96410-9A47-4799-874C-C89DE98C9136}" type="presParOf" srcId="{7BD019A3-EE08-4170-B456-B3A027B7FA90}" destId="{36E70EC6-CF8D-4962-AACF-0F6B88E2D53B}" srcOrd="1" destOrd="0" presId="urn:microsoft.com/office/officeart/2009/3/layout/HorizontalOrganizationChart"/>
    <dgm:cxn modelId="{46145515-BB1A-40CE-BF35-962B2257B976}" type="presParOf" srcId="{E0D6D141-3066-448D-9806-78FBC05AC5A8}" destId="{5DC07B95-B99B-4023-BA90-1C53B10F5259}" srcOrd="1" destOrd="0" presId="urn:microsoft.com/office/officeart/2009/3/layout/HorizontalOrganizationChart"/>
    <dgm:cxn modelId="{A0FB9E35-D4BB-4E58-A3D6-37091A25095D}" type="presParOf" srcId="{E0D6D141-3066-448D-9806-78FBC05AC5A8}" destId="{B8DB2E1B-ADFD-47B2-932B-E819783363A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B91812-A589-43B6-AEE2-46815610152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2B48DB8-CA04-4660-9463-132C94ECAE63}">
      <dgm:prSet/>
      <dgm:spPr/>
      <dgm:t>
        <a:bodyPr/>
        <a:lstStyle/>
        <a:p>
          <a:r>
            <a:rPr lang="en-US" b="1"/>
            <a:t>BURDENS OF PROOF</a:t>
          </a:r>
          <a:endParaRPr lang="en-US"/>
        </a:p>
      </dgm:t>
    </dgm:pt>
    <dgm:pt modelId="{5D9EA480-BAE3-46E1-B6EA-294020CE8871}" type="parTrans" cxnId="{EF1276B7-C7B9-4D42-83F7-A18837AD6ADC}">
      <dgm:prSet/>
      <dgm:spPr/>
      <dgm:t>
        <a:bodyPr/>
        <a:lstStyle/>
        <a:p>
          <a:endParaRPr lang="en-US"/>
        </a:p>
      </dgm:t>
    </dgm:pt>
    <dgm:pt modelId="{DAEE0EDB-E52D-47B8-86D6-B8E285713313}" type="sibTrans" cxnId="{EF1276B7-C7B9-4D42-83F7-A18837AD6ADC}">
      <dgm:prSet/>
      <dgm:spPr/>
      <dgm:t>
        <a:bodyPr/>
        <a:lstStyle/>
        <a:p>
          <a:endParaRPr lang="en-US"/>
        </a:p>
      </dgm:t>
    </dgm:pt>
    <dgm:pt modelId="{D20F01FB-0527-435B-8855-F04474F84C80}">
      <dgm:prSet/>
      <dgm:spPr/>
      <dgm:t>
        <a:bodyPr/>
        <a:lstStyle/>
        <a:p>
          <a:r>
            <a:rPr lang="en-US"/>
            <a:t>The immigration laws are only applicable to persons who are not U.S. citizens, termed “aliens” under the INA.  </a:t>
          </a:r>
        </a:p>
      </dgm:t>
    </dgm:pt>
    <dgm:pt modelId="{EB6610E5-35D0-4F42-BF7D-AFA7263FE628}" type="parTrans" cxnId="{498F62BB-7E15-41CE-8602-D1EB15DFB70B}">
      <dgm:prSet/>
      <dgm:spPr/>
      <dgm:t>
        <a:bodyPr/>
        <a:lstStyle/>
        <a:p>
          <a:endParaRPr lang="en-US"/>
        </a:p>
      </dgm:t>
    </dgm:pt>
    <dgm:pt modelId="{F8DBB906-9739-4AA9-B53D-3E1D8AC4D90C}" type="sibTrans" cxnId="{498F62BB-7E15-41CE-8602-D1EB15DFB70B}">
      <dgm:prSet/>
      <dgm:spPr/>
      <dgm:t>
        <a:bodyPr/>
        <a:lstStyle/>
        <a:p>
          <a:endParaRPr lang="en-US"/>
        </a:p>
      </dgm:t>
    </dgm:pt>
    <dgm:pt modelId="{6CC34F33-D2AF-4107-A92A-0A2AC14E8B24}">
      <dgm:prSet/>
      <dgm:spPr/>
      <dgm:t>
        <a:bodyPr/>
        <a:lstStyle/>
        <a:p>
          <a:r>
            <a:rPr lang="en-US"/>
            <a:t>Not U.S. citizens include:</a:t>
          </a:r>
        </a:p>
      </dgm:t>
    </dgm:pt>
    <dgm:pt modelId="{A06AC4E9-06BE-4C27-B4CF-47BC74333D25}" type="parTrans" cxnId="{0D3F5C99-6058-4F01-B199-2470701A9DA7}">
      <dgm:prSet/>
      <dgm:spPr/>
      <dgm:t>
        <a:bodyPr/>
        <a:lstStyle/>
        <a:p>
          <a:endParaRPr lang="en-US"/>
        </a:p>
      </dgm:t>
    </dgm:pt>
    <dgm:pt modelId="{DE314843-AF04-4534-A450-6D4793EF38B0}" type="sibTrans" cxnId="{0D3F5C99-6058-4F01-B199-2470701A9DA7}">
      <dgm:prSet/>
      <dgm:spPr/>
      <dgm:t>
        <a:bodyPr/>
        <a:lstStyle/>
        <a:p>
          <a:endParaRPr lang="en-US"/>
        </a:p>
      </dgm:t>
    </dgm:pt>
    <dgm:pt modelId="{98FF878C-3F55-42B2-81C3-E6279821F690}">
      <dgm:prSet/>
      <dgm:spPr/>
      <dgm:t>
        <a:bodyPr/>
        <a:lstStyle/>
        <a:p>
          <a:r>
            <a:rPr lang="en-US"/>
            <a:t>LPRs;</a:t>
          </a:r>
        </a:p>
      </dgm:t>
    </dgm:pt>
    <dgm:pt modelId="{825C66B3-A8D4-4EAA-B211-09551F0CEE10}" type="parTrans" cxnId="{E9D6002F-108C-4016-B53B-9A7896312E29}">
      <dgm:prSet/>
      <dgm:spPr/>
      <dgm:t>
        <a:bodyPr/>
        <a:lstStyle/>
        <a:p>
          <a:endParaRPr lang="en-US"/>
        </a:p>
      </dgm:t>
    </dgm:pt>
    <dgm:pt modelId="{1D66FB49-04E1-4828-A000-A7DD85B11A97}" type="sibTrans" cxnId="{E9D6002F-108C-4016-B53B-9A7896312E29}">
      <dgm:prSet/>
      <dgm:spPr/>
      <dgm:t>
        <a:bodyPr/>
        <a:lstStyle/>
        <a:p>
          <a:endParaRPr lang="en-US"/>
        </a:p>
      </dgm:t>
    </dgm:pt>
    <dgm:pt modelId="{4063BD7F-47F3-41F0-9829-DDF3DB93F52F}">
      <dgm:prSet/>
      <dgm:spPr/>
      <dgm:t>
        <a:bodyPr/>
        <a:lstStyle/>
        <a:p>
          <a:r>
            <a:rPr lang="en-US"/>
            <a:t>Nonimmigrant visa holders; and </a:t>
          </a:r>
        </a:p>
      </dgm:t>
    </dgm:pt>
    <dgm:pt modelId="{8D22D7FD-A5A0-4D19-8170-A0570D8282B1}" type="parTrans" cxnId="{00C2FF0A-46C5-4CD8-ACBA-791DE6071CA8}">
      <dgm:prSet/>
      <dgm:spPr/>
      <dgm:t>
        <a:bodyPr/>
        <a:lstStyle/>
        <a:p>
          <a:endParaRPr lang="en-US"/>
        </a:p>
      </dgm:t>
    </dgm:pt>
    <dgm:pt modelId="{3D21AE99-DF1A-470C-B158-F595D390C2B0}" type="sibTrans" cxnId="{00C2FF0A-46C5-4CD8-ACBA-791DE6071CA8}">
      <dgm:prSet/>
      <dgm:spPr/>
      <dgm:t>
        <a:bodyPr/>
        <a:lstStyle/>
        <a:p>
          <a:endParaRPr lang="en-US"/>
        </a:p>
      </dgm:t>
    </dgm:pt>
    <dgm:pt modelId="{84EAA79B-E861-4FEC-8641-D3A7E8A4BDCB}">
      <dgm:prSet/>
      <dgm:spPr/>
      <dgm:t>
        <a:bodyPr/>
        <a:lstStyle/>
        <a:p>
          <a:r>
            <a:rPr lang="en-US"/>
            <a:t>Undocumented person</a:t>
          </a:r>
        </a:p>
      </dgm:t>
    </dgm:pt>
    <dgm:pt modelId="{3E8050EB-C8AD-4633-96AB-1C6D78E3E094}" type="parTrans" cxnId="{24457349-319E-4BD5-A1AF-351201D50E39}">
      <dgm:prSet/>
      <dgm:spPr/>
      <dgm:t>
        <a:bodyPr/>
        <a:lstStyle/>
        <a:p>
          <a:endParaRPr lang="en-US"/>
        </a:p>
      </dgm:t>
    </dgm:pt>
    <dgm:pt modelId="{5085D4B0-520F-459B-83D3-D060C20389BB}" type="sibTrans" cxnId="{24457349-319E-4BD5-A1AF-351201D50E39}">
      <dgm:prSet/>
      <dgm:spPr/>
      <dgm:t>
        <a:bodyPr/>
        <a:lstStyle/>
        <a:p>
          <a:endParaRPr lang="en-US"/>
        </a:p>
      </dgm:t>
    </dgm:pt>
    <dgm:pt modelId="{BB199E85-370B-4F85-BBC7-2FDEC054AEBC}">
      <dgm:prSet/>
      <dgm:spPr/>
      <dgm:t>
        <a:bodyPr/>
        <a:lstStyle/>
        <a:p>
          <a:r>
            <a:rPr lang="en-US"/>
            <a:t>When a person seeks admission, he or she has the burden of proof to show that he or she is either a citizen or not inadmissible under any provision of the INA.  </a:t>
          </a:r>
        </a:p>
      </dgm:t>
    </dgm:pt>
    <dgm:pt modelId="{2BA3BCAF-FD85-4F60-8086-B8C705FDD204}" type="parTrans" cxnId="{72487B49-2E80-4F04-B3B6-5063E0332BF4}">
      <dgm:prSet/>
      <dgm:spPr/>
      <dgm:t>
        <a:bodyPr/>
        <a:lstStyle/>
        <a:p>
          <a:endParaRPr lang="en-US"/>
        </a:p>
      </dgm:t>
    </dgm:pt>
    <dgm:pt modelId="{05A609CB-CCD9-4737-BB85-EA6BC4F29899}" type="sibTrans" cxnId="{72487B49-2E80-4F04-B3B6-5063E0332BF4}">
      <dgm:prSet/>
      <dgm:spPr/>
      <dgm:t>
        <a:bodyPr/>
        <a:lstStyle/>
        <a:p>
          <a:endParaRPr lang="en-US"/>
        </a:p>
      </dgm:t>
    </dgm:pt>
    <dgm:pt modelId="{09291C73-A1F2-4292-BE97-F1762A604397}">
      <dgm:prSet/>
      <dgm:spPr/>
      <dgm:t>
        <a:bodyPr/>
        <a:lstStyle/>
        <a:p>
          <a:r>
            <a:rPr lang="en-US"/>
            <a:t>If the person presents evidence of citizenship such as a passport, the burden of proof shifts to the government to establish that the person had relinquished or lost their U.S. citizenship.</a:t>
          </a:r>
        </a:p>
      </dgm:t>
    </dgm:pt>
    <dgm:pt modelId="{2F67D77E-5D7B-47FB-8FD2-4A5886CC7ED8}" type="parTrans" cxnId="{A72AD675-AA74-4FF5-9B81-7F2B62783F3E}">
      <dgm:prSet/>
      <dgm:spPr/>
      <dgm:t>
        <a:bodyPr/>
        <a:lstStyle/>
        <a:p>
          <a:endParaRPr lang="en-US"/>
        </a:p>
      </dgm:t>
    </dgm:pt>
    <dgm:pt modelId="{C477446A-8A46-4CE3-8A17-B75D4BCD1A02}" type="sibTrans" cxnId="{A72AD675-AA74-4FF5-9B81-7F2B62783F3E}">
      <dgm:prSet/>
      <dgm:spPr/>
      <dgm:t>
        <a:bodyPr/>
        <a:lstStyle/>
        <a:p>
          <a:endParaRPr lang="en-US"/>
        </a:p>
      </dgm:t>
    </dgm:pt>
    <dgm:pt modelId="{9513EC93-4110-433C-AB3F-0FA81E4A3A10}" type="pres">
      <dgm:prSet presAssocID="{D1B91812-A589-43B6-AEE2-46815610152F}" presName="Name0" presStyleCnt="0">
        <dgm:presLayoutVars>
          <dgm:dir/>
          <dgm:resizeHandles val="exact"/>
        </dgm:presLayoutVars>
      </dgm:prSet>
      <dgm:spPr/>
    </dgm:pt>
    <dgm:pt modelId="{5CA59555-5109-48DA-8C9B-6C2F1C49EDD9}" type="pres">
      <dgm:prSet presAssocID="{72B48DB8-CA04-4660-9463-132C94ECAE63}" presName="node" presStyleLbl="node1" presStyleIdx="0" presStyleCnt="5">
        <dgm:presLayoutVars>
          <dgm:bulletEnabled val="1"/>
        </dgm:presLayoutVars>
      </dgm:prSet>
      <dgm:spPr/>
    </dgm:pt>
    <dgm:pt modelId="{720434D3-85C0-481E-9101-30E7B2BD6DD4}" type="pres">
      <dgm:prSet presAssocID="{DAEE0EDB-E52D-47B8-86D6-B8E285713313}" presName="sibTrans" presStyleLbl="sibTrans1D1" presStyleIdx="0" presStyleCnt="4"/>
      <dgm:spPr/>
    </dgm:pt>
    <dgm:pt modelId="{F63C49F4-4FA6-4635-A799-B6949216E62A}" type="pres">
      <dgm:prSet presAssocID="{DAEE0EDB-E52D-47B8-86D6-B8E285713313}" presName="connectorText" presStyleLbl="sibTrans1D1" presStyleIdx="0" presStyleCnt="4"/>
      <dgm:spPr/>
    </dgm:pt>
    <dgm:pt modelId="{21EB57BC-962A-42B9-9DEA-416EB064F186}" type="pres">
      <dgm:prSet presAssocID="{D20F01FB-0527-435B-8855-F04474F84C80}" presName="node" presStyleLbl="node1" presStyleIdx="1" presStyleCnt="5">
        <dgm:presLayoutVars>
          <dgm:bulletEnabled val="1"/>
        </dgm:presLayoutVars>
      </dgm:prSet>
      <dgm:spPr/>
    </dgm:pt>
    <dgm:pt modelId="{93913F6A-87EF-4087-8836-6E3B31FF1C6D}" type="pres">
      <dgm:prSet presAssocID="{F8DBB906-9739-4AA9-B53D-3E1D8AC4D90C}" presName="sibTrans" presStyleLbl="sibTrans1D1" presStyleIdx="1" presStyleCnt="4"/>
      <dgm:spPr/>
    </dgm:pt>
    <dgm:pt modelId="{6A37BCEC-7233-412C-8BE7-7DDD7A6B120F}" type="pres">
      <dgm:prSet presAssocID="{F8DBB906-9739-4AA9-B53D-3E1D8AC4D90C}" presName="connectorText" presStyleLbl="sibTrans1D1" presStyleIdx="1" presStyleCnt="4"/>
      <dgm:spPr/>
    </dgm:pt>
    <dgm:pt modelId="{EDAD6077-E079-453E-928C-8CB8F8A901D0}" type="pres">
      <dgm:prSet presAssocID="{6CC34F33-D2AF-4107-A92A-0A2AC14E8B24}" presName="node" presStyleLbl="node1" presStyleIdx="2" presStyleCnt="5">
        <dgm:presLayoutVars>
          <dgm:bulletEnabled val="1"/>
        </dgm:presLayoutVars>
      </dgm:prSet>
      <dgm:spPr/>
    </dgm:pt>
    <dgm:pt modelId="{04E52B2D-5FC5-425E-9349-9941A7188A3E}" type="pres">
      <dgm:prSet presAssocID="{DE314843-AF04-4534-A450-6D4793EF38B0}" presName="sibTrans" presStyleLbl="sibTrans1D1" presStyleIdx="2" presStyleCnt="4"/>
      <dgm:spPr/>
    </dgm:pt>
    <dgm:pt modelId="{D10E8545-877B-4E51-B919-26C3BB9BF589}" type="pres">
      <dgm:prSet presAssocID="{DE314843-AF04-4534-A450-6D4793EF38B0}" presName="connectorText" presStyleLbl="sibTrans1D1" presStyleIdx="2" presStyleCnt="4"/>
      <dgm:spPr/>
    </dgm:pt>
    <dgm:pt modelId="{43D8F020-D324-40DE-A2EA-245ED1573688}" type="pres">
      <dgm:prSet presAssocID="{BB199E85-370B-4F85-BBC7-2FDEC054AEBC}" presName="node" presStyleLbl="node1" presStyleIdx="3" presStyleCnt="5">
        <dgm:presLayoutVars>
          <dgm:bulletEnabled val="1"/>
        </dgm:presLayoutVars>
      </dgm:prSet>
      <dgm:spPr/>
    </dgm:pt>
    <dgm:pt modelId="{9376BFB7-21C3-4083-B8B8-9314B4E39F24}" type="pres">
      <dgm:prSet presAssocID="{05A609CB-CCD9-4737-BB85-EA6BC4F29899}" presName="sibTrans" presStyleLbl="sibTrans1D1" presStyleIdx="3" presStyleCnt="4"/>
      <dgm:spPr/>
    </dgm:pt>
    <dgm:pt modelId="{54E4F180-99AF-4DFB-8557-84432D8125F7}" type="pres">
      <dgm:prSet presAssocID="{05A609CB-CCD9-4737-BB85-EA6BC4F29899}" presName="connectorText" presStyleLbl="sibTrans1D1" presStyleIdx="3" presStyleCnt="4"/>
      <dgm:spPr/>
    </dgm:pt>
    <dgm:pt modelId="{31517A33-372B-42DA-93F0-11C8050A0F40}" type="pres">
      <dgm:prSet presAssocID="{09291C73-A1F2-4292-BE97-F1762A604397}" presName="node" presStyleLbl="node1" presStyleIdx="4" presStyleCnt="5">
        <dgm:presLayoutVars>
          <dgm:bulletEnabled val="1"/>
        </dgm:presLayoutVars>
      </dgm:prSet>
      <dgm:spPr/>
    </dgm:pt>
  </dgm:ptLst>
  <dgm:cxnLst>
    <dgm:cxn modelId="{00C2FF0A-46C5-4CD8-ACBA-791DE6071CA8}" srcId="{6CC34F33-D2AF-4107-A92A-0A2AC14E8B24}" destId="{4063BD7F-47F3-41F0-9829-DDF3DB93F52F}" srcOrd="1" destOrd="0" parTransId="{8D22D7FD-A5A0-4D19-8170-A0570D8282B1}" sibTransId="{3D21AE99-DF1A-470C-B158-F595D390C2B0}"/>
    <dgm:cxn modelId="{88229A10-C14A-46FC-BA51-01C0B6C9C432}" type="presOf" srcId="{09291C73-A1F2-4292-BE97-F1762A604397}" destId="{31517A33-372B-42DA-93F0-11C8050A0F40}" srcOrd="0" destOrd="0" presId="urn:microsoft.com/office/officeart/2016/7/layout/RepeatingBendingProcessNew"/>
    <dgm:cxn modelId="{F1E85B11-4DBC-4282-931C-100113D9F290}" type="presOf" srcId="{DAEE0EDB-E52D-47B8-86D6-B8E285713313}" destId="{F63C49F4-4FA6-4635-A799-B6949216E62A}" srcOrd="1" destOrd="0" presId="urn:microsoft.com/office/officeart/2016/7/layout/RepeatingBendingProcessNew"/>
    <dgm:cxn modelId="{D4194D19-1F88-49BF-8652-420D5D51F202}" type="presOf" srcId="{DE314843-AF04-4534-A450-6D4793EF38B0}" destId="{04E52B2D-5FC5-425E-9349-9941A7188A3E}" srcOrd="0" destOrd="0" presId="urn:microsoft.com/office/officeart/2016/7/layout/RepeatingBendingProcessNew"/>
    <dgm:cxn modelId="{DD463726-DF9B-43B2-B5BD-FB3981030F51}" type="presOf" srcId="{84EAA79B-E861-4FEC-8641-D3A7E8A4BDCB}" destId="{EDAD6077-E079-453E-928C-8CB8F8A901D0}" srcOrd="0" destOrd="3" presId="urn:microsoft.com/office/officeart/2016/7/layout/RepeatingBendingProcessNew"/>
    <dgm:cxn modelId="{DB253128-04C3-4ADC-BC1D-4480A20323D3}" type="presOf" srcId="{D1B91812-A589-43B6-AEE2-46815610152F}" destId="{9513EC93-4110-433C-AB3F-0FA81E4A3A10}" srcOrd="0" destOrd="0" presId="urn:microsoft.com/office/officeart/2016/7/layout/RepeatingBendingProcessNew"/>
    <dgm:cxn modelId="{27DEBF2C-77D0-496D-85A9-69AD12E9ED0A}" type="presOf" srcId="{72B48DB8-CA04-4660-9463-132C94ECAE63}" destId="{5CA59555-5109-48DA-8C9B-6C2F1C49EDD9}" srcOrd="0" destOrd="0" presId="urn:microsoft.com/office/officeart/2016/7/layout/RepeatingBendingProcessNew"/>
    <dgm:cxn modelId="{E9D6002F-108C-4016-B53B-9A7896312E29}" srcId="{6CC34F33-D2AF-4107-A92A-0A2AC14E8B24}" destId="{98FF878C-3F55-42B2-81C3-E6279821F690}" srcOrd="0" destOrd="0" parTransId="{825C66B3-A8D4-4EAA-B211-09551F0CEE10}" sibTransId="{1D66FB49-04E1-4828-A000-A7DD85B11A97}"/>
    <dgm:cxn modelId="{478EEB63-C6B5-4A41-B8A6-85AAB78033C5}" type="presOf" srcId="{6CC34F33-D2AF-4107-A92A-0A2AC14E8B24}" destId="{EDAD6077-E079-453E-928C-8CB8F8A901D0}" srcOrd="0" destOrd="0" presId="urn:microsoft.com/office/officeart/2016/7/layout/RepeatingBendingProcessNew"/>
    <dgm:cxn modelId="{24457349-319E-4BD5-A1AF-351201D50E39}" srcId="{6CC34F33-D2AF-4107-A92A-0A2AC14E8B24}" destId="{84EAA79B-E861-4FEC-8641-D3A7E8A4BDCB}" srcOrd="2" destOrd="0" parTransId="{3E8050EB-C8AD-4633-96AB-1C6D78E3E094}" sibTransId="{5085D4B0-520F-459B-83D3-D060C20389BB}"/>
    <dgm:cxn modelId="{72487B49-2E80-4F04-B3B6-5063E0332BF4}" srcId="{D1B91812-A589-43B6-AEE2-46815610152F}" destId="{BB199E85-370B-4F85-BBC7-2FDEC054AEBC}" srcOrd="3" destOrd="0" parTransId="{2BA3BCAF-FD85-4F60-8086-B8C705FDD204}" sibTransId="{05A609CB-CCD9-4737-BB85-EA6BC4F29899}"/>
    <dgm:cxn modelId="{34846E52-1052-4E99-8312-ACD21FF37C56}" type="presOf" srcId="{DE314843-AF04-4534-A450-6D4793EF38B0}" destId="{D10E8545-877B-4E51-B919-26C3BB9BF589}" srcOrd="1" destOrd="0" presId="urn:microsoft.com/office/officeart/2016/7/layout/RepeatingBendingProcessNew"/>
    <dgm:cxn modelId="{A72AD675-AA74-4FF5-9B81-7F2B62783F3E}" srcId="{D1B91812-A589-43B6-AEE2-46815610152F}" destId="{09291C73-A1F2-4292-BE97-F1762A604397}" srcOrd="4" destOrd="0" parTransId="{2F67D77E-5D7B-47FB-8FD2-4A5886CC7ED8}" sibTransId="{C477446A-8A46-4CE3-8A17-B75D4BCD1A02}"/>
    <dgm:cxn modelId="{57307E76-1199-4EF8-A141-37DB95BE6B01}" type="presOf" srcId="{D20F01FB-0527-435B-8855-F04474F84C80}" destId="{21EB57BC-962A-42B9-9DEA-416EB064F186}" srcOrd="0" destOrd="0" presId="urn:microsoft.com/office/officeart/2016/7/layout/RepeatingBendingProcessNew"/>
    <dgm:cxn modelId="{092BCC56-AE22-4A8B-B85C-B35DB94B190C}" type="presOf" srcId="{05A609CB-CCD9-4737-BB85-EA6BC4F29899}" destId="{54E4F180-99AF-4DFB-8557-84432D8125F7}" srcOrd="1" destOrd="0" presId="urn:microsoft.com/office/officeart/2016/7/layout/RepeatingBendingProcessNew"/>
    <dgm:cxn modelId="{DF0D0A84-B334-43E3-9D62-5E992EE0CBE0}" type="presOf" srcId="{98FF878C-3F55-42B2-81C3-E6279821F690}" destId="{EDAD6077-E079-453E-928C-8CB8F8A901D0}" srcOrd="0" destOrd="1" presId="urn:microsoft.com/office/officeart/2016/7/layout/RepeatingBendingProcessNew"/>
    <dgm:cxn modelId="{B5064E86-0C0A-4355-B48F-CCB67B6C1D23}" type="presOf" srcId="{4063BD7F-47F3-41F0-9829-DDF3DB93F52F}" destId="{EDAD6077-E079-453E-928C-8CB8F8A901D0}" srcOrd="0" destOrd="2" presId="urn:microsoft.com/office/officeart/2016/7/layout/RepeatingBendingProcessNew"/>
    <dgm:cxn modelId="{ECBE9F89-DFC0-46E0-9178-156A4B8D11CA}" type="presOf" srcId="{F8DBB906-9739-4AA9-B53D-3E1D8AC4D90C}" destId="{93913F6A-87EF-4087-8836-6E3B31FF1C6D}" srcOrd="0" destOrd="0" presId="urn:microsoft.com/office/officeart/2016/7/layout/RepeatingBendingProcessNew"/>
    <dgm:cxn modelId="{73142199-9550-4D6A-A22E-2A1FBB03EAF5}" type="presOf" srcId="{05A609CB-CCD9-4737-BB85-EA6BC4F29899}" destId="{9376BFB7-21C3-4083-B8B8-9314B4E39F24}" srcOrd="0" destOrd="0" presId="urn:microsoft.com/office/officeart/2016/7/layout/RepeatingBendingProcessNew"/>
    <dgm:cxn modelId="{0D3F5C99-6058-4F01-B199-2470701A9DA7}" srcId="{D1B91812-A589-43B6-AEE2-46815610152F}" destId="{6CC34F33-D2AF-4107-A92A-0A2AC14E8B24}" srcOrd="2" destOrd="0" parTransId="{A06AC4E9-06BE-4C27-B4CF-47BC74333D25}" sibTransId="{DE314843-AF04-4534-A450-6D4793EF38B0}"/>
    <dgm:cxn modelId="{86BAE49E-05D4-411E-857F-7AABF625235C}" type="presOf" srcId="{F8DBB906-9739-4AA9-B53D-3E1D8AC4D90C}" destId="{6A37BCEC-7233-412C-8BE7-7DDD7A6B120F}" srcOrd="1" destOrd="0" presId="urn:microsoft.com/office/officeart/2016/7/layout/RepeatingBendingProcessNew"/>
    <dgm:cxn modelId="{EF1276B7-C7B9-4D42-83F7-A18837AD6ADC}" srcId="{D1B91812-A589-43B6-AEE2-46815610152F}" destId="{72B48DB8-CA04-4660-9463-132C94ECAE63}" srcOrd="0" destOrd="0" parTransId="{5D9EA480-BAE3-46E1-B6EA-294020CE8871}" sibTransId="{DAEE0EDB-E52D-47B8-86D6-B8E285713313}"/>
    <dgm:cxn modelId="{498F62BB-7E15-41CE-8602-D1EB15DFB70B}" srcId="{D1B91812-A589-43B6-AEE2-46815610152F}" destId="{D20F01FB-0527-435B-8855-F04474F84C80}" srcOrd="1" destOrd="0" parTransId="{EB6610E5-35D0-4F42-BF7D-AFA7263FE628}" sibTransId="{F8DBB906-9739-4AA9-B53D-3E1D8AC4D90C}"/>
    <dgm:cxn modelId="{7B73C1CB-6270-428F-AD1D-9F9151980E39}" type="presOf" srcId="{BB199E85-370B-4F85-BBC7-2FDEC054AEBC}" destId="{43D8F020-D324-40DE-A2EA-245ED1573688}" srcOrd="0" destOrd="0" presId="urn:microsoft.com/office/officeart/2016/7/layout/RepeatingBendingProcessNew"/>
    <dgm:cxn modelId="{15E932EC-94A7-46BA-B0C1-EFFD887FD659}" type="presOf" srcId="{DAEE0EDB-E52D-47B8-86D6-B8E285713313}" destId="{720434D3-85C0-481E-9101-30E7B2BD6DD4}" srcOrd="0" destOrd="0" presId="urn:microsoft.com/office/officeart/2016/7/layout/RepeatingBendingProcessNew"/>
    <dgm:cxn modelId="{B0634E13-CACB-4C91-9B80-8D52CB89EF6A}" type="presParOf" srcId="{9513EC93-4110-433C-AB3F-0FA81E4A3A10}" destId="{5CA59555-5109-48DA-8C9B-6C2F1C49EDD9}" srcOrd="0" destOrd="0" presId="urn:microsoft.com/office/officeart/2016/7/layout/RepeatingBendingProcessNew"/>
    <dgm:cxn modelId="{58E3902C-0B69-4AC7-984C-97D8C9C2CEAB}" type="presParOf" srcId="{9513EC93-4110-433C-AB3F-0FA81E4A3A10}" destId="{720434D3-85C0-481E-9101-30E7B2BD6DD4}" srcOrd="1" destOrd="0" presId="urn:microsoft.com/office/officeart/2016/7/layout/RepeatingBendingProcessNew"/>
    <dgm:cxn modelId="{C0B83E9C-C335-4C98-929B-C5B9ED08BAF0}" type="presParOf" srcId="{720434D3-85C0-481E-9101-30E7B2BD6DD4}" destId="{F63C49F4-4FA6-4635-A799-B6949216E62A}" srcOrd="0" destOrd="0" presId="urn:microsoft.com/office/officeart/2016/7/layout/RepeatingBendingProcessNew"/>
    <dgm:cxn modelId="{7AB279A5-823F-452C-BB37-2F6C3268C349}" type="presParOf" srcId="{9513EC93-4110-433C-AB3F-0FA81E4A3A10}" destId="{21EB57BC-962A-42B9-9DEA-416EB064F186}" srcOrd="2" destOrd="0" presId="urn:microsoft.com/office/officeart/2016/7/layout/RepeatingBendingProcessNew"/>
    <dgm:cxn modelId="{DB57FCAF-D542-4983-A750-DC9CFCA5A8B0}" type="presParOf" srcId="{9513EC93-4110-433C-AB3F-0FA81E4A3A10}" destId="{93913F6A-87EF-4087-8836-6E3B31FF1C6D}" srcOrd="3" destOrd="0" presId="urn:microsoft.com/office/officeart/2016/7/layout/RepeatingBendingProcessNew"/>
    <dgm:cxn modelId="{63267AEA-A5B1-4892-AF45-D40A4D738FEB}" type="presParOf" srcId="{93913F6A-87EF-4087-8836-6E3B31FF1C6D}" destId="{6A37BCEC-7233-412C-8BE7-7DDD7A6B120F}" srcOrd="0" destOrd="0" presId="urn:microsoft.com/office/officeart/2016/7/layout/RepeatingBendingProcessNew"/>
    <dgm:cxn modelId="{9226568E-C7D2-4608-849B-74F9D4322252}" type="presParOf" srcId="{9513EC93-4110-433C-AB3F-0FA81E4A3A10}" destId="{EDAD6077-E079-453E-928C-8CB8F8A901D0}" srcOrd="4" destOrd="0" presId="urn:microsoft.com/office/officeart/2016/7/layout/RepeatingBendingProcessNew"/>
    <dgm:cxn modelId="{9B307CD7-71B6-473E-87E6-1C85F249E5BF}" type="presParOf" srcId="{9513EC93-4110-433C-AB3F-0FA81E4A3A10}" destId="{04E52B2D-5FC5-425E-9349-9941A7188A3E}" srcOrd="5" destOrd="0" presId="urn:microsoft.com/office/officeart/2016/7/layout/RepeatingBendingProcessNew"/>
    <dgm:cxn modelId="{30F4F2C7-2CA0-4F35-9ADB-50EB161EAA54}" type="presParOf" srcId="{04E52B2D-5FC5-425E-9349-9941A7188A3E}" destId="{D10E8545-877B-4E51-B919-26C3BB9BF589}" srcOrd="0" destOrd="0" presId="urn:microsoft.com/office/officeart/2016/7/layout/RepeatingBendingProcessNew"/>
    <dgm:cxn modelId="{73E11A67-E5FA-4342-A7ED-6BFEE07D360F}" type="presParOf" srcId="{9513EC93-4110-433C-AB3F-0FA81E4A3A10}" destId="{43D8F020-D324-40DE-A2EA-245ED1573688}" srcOrd="6" destOrd="0" presId="urn:microsoft.com/office/officeart/2016/7/layout/RepeatingBendingProcessNew"/>
    <dgm:cxn modelId="{C27659FC-3C21-4223-A06D-9E89FACC77A2}" type="presParOf" srcId="{9513EC93-4110-433C-AB3F-0FA81E4A3A10}" destId="{9376BFB7-21C3-4083-B8B8-9314B4E39F24}" srcOrd="7" destOrd="0" presId="urn:microsoft.com/office/officeart/2016/7/layout/RepeatingBendingProcessNew"/>
    <dgm:cxn modelId="{859D73F7-0027-4CC0-A602-BD1E62A9E55E}" type="presParOf" srcId="{9376BFB7-21C3-4083-B8B8-9314B4E39F24}" destId="{54E4F180-99AF-4DFB-8557-84432D8125F7}" srcOrd="0" destOrd="0" presId="urn:microsoft.com/office/officeart/2016/7/layout/RepeatingBendingProcessNew"/>
    <dgm:cxn modelId="{4DA8C0CA-8602-43B1-AE2A-2FF7810AFD14}" type="presParOf" srcId="{9513EC93-4110-433C-AB3F-0FA81E4A3A10}" destId="{31517A33-372B-42DA-93F0-11C8050A0F40}"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5F6F6B-DACD-4706-A922-BE8E2278A40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32A0D46-103D-45A3-96E9-24A454B6BC58}">
      <dgm:prSet/>
      <dgm:spPr/>
      <dgm:t>
        <a:bodyPr/>
        <a:lstStyle/>
        <a:p>
          <a:r>
            <a:rPr lang="en-US"/>
            <a:t>The INA was amended in 1996 to provide that the government need only to establish deportability by “clear and convincing” evidence, the U.S. Supreme Court previously held, in </a:t>
          </a:r>
          <a:r>
            <a:rPr lang="en-US" i="1"/>
            <a:t>Woodby v. INS </a:t>
          </a:r>
          <a:r>
            <a:rPr lang="en-US"/>
            <a:t>that the standard must be “clear, convincing and equivocal evidence.”</a:t>
          </a:r>
        </a:p>
      </dgm:t>
    </dgm:pt>
    <dgm:pt modelId="{A0603B42-5010-4EA5-B56B-52118F930E64}" type="parTrans" cxnId="{3F38A29C-9716-478E-8435-124C91D0089F}">
      <dgm:prSet/>
      <dgm:spPr/>
      <dgm:t>
        <a:bodyPr/>
        <a:lstStyle/>
        <a:p>
          <a:endParaRPr lang="en-US"/>
        </a:p>
      </dgm:t>
    </dgm:pt>
    <dgm:pt modelId="{EC240792-8E02-46EA-94BD-DDAC7C6131D9}" type="sibTrans" cxnId="{3F38A29C-9716-478E-8435-124C91D0089F}">
      <dgm:prSet/>
      <dgm:spPr/>
      <dgm:t>
        <a:bodyPr/>
        <a:lstStyle/>
        <a:p>
          <a:endParaRPr lang="en-US"/>
        </a:p>
      </dgm:t>
    </dgm:pt>
    <dgm:pt modelId="{93A9B690-4222-4420-85F9-E3EC164B4EE5}">
      <dgm:prSet/>
      <dgm:spPr/>
      <dgm:t>
        <a:bodyPr/>
        <a:lstStyle/>
        <a:p>
          <a:r>
            <a:rPr lang="en-US"/>
            <a:t>IIRAIRA changed the burden of proof for persons charged with not having been admitted or paroled into the United States.  </a:t>
          </a:r>
        </a:p>
      </dgm:t>
    </dgm:pt>
    <dgm:pt modelId="{3A64149E-705A-4118-AEBA-A05DB72F1EA3}" type="parTrans" cxnId="{59CDF505-4F7D-4930-A552-771E6E183504}">
      <dgm:prSet/>
      <dgm:spPr/>
      <dgm:t>
        <a:bodyPr/>
        <a:lstStyle/>
        <a:p>
          <a:endParaRPr lang="en-US"/>
        </a:p>
      </dgm:t>
    </dgm:pt>
    <dgm:pt modelId="{3C34EFE6-C255-48C7-9D91-38E1F675CE04}" type="sibTrans" cxnId="{59CDF505-4F7D-4930-A552-771E6E183504}">
      <dgm:prSet/>
      <dgm:spPr/>
      <dgm:t>
        <a:bodyPr/>
        <a:lstStyle/>
        <a:p>
          <a:endParaRPr lang="en-US"/>
        </a:p>
      </dgm:t>
    </dgm:pt>
    <dgm:pt modelId="{09C9EA32-E4A3-4356-82E1-FE05E0257B74}">
      <dgm:prSet/>
      <dgm:spPr/>
      <dgm:t>
        <a:bodyPr/>
        <a:lstStyle/>
        <a:p>
          <a:r>
            <a:rPr lang="en-US"/>
            <a:t>A person seeking admission always must show that they are clearly and beyond a doubt entitled to admission and are not inadmissible.</a:t>
          </a:r>
        </a:p>
      </dgm:t>
    </dgm:pt>
    <dgm:pt modelId="{4F17A256-3A5E-47B0-AFF4-CF1B36B5CD43}" type="parTrans" cxnId="{AF71426A-5386-426F-A522-92FE9E81C202}">
      <dgm:prSet/>
      <dgm:spPr/>
      <dgm:t>
        <a:bodyPr/>
        <a:lstStyle/>
        <a:p>
          <a:endParaRPr lang="en-US"/>
        </a:p>
      </dgm:t>
    </dgm:pt>
    <dgm:pt modelId="{2B2C580D-B4C5-48CE-A103-D7839CF5FD97}" type="sibTrans" cxnId="{AF71426A-5386-426F-A522-92FE9E81C202}">
      <dgm:prSet/>
      <dgm:spPr/>
      <dgm:t>
        <a:bodyPr/>
        <a:lstStyle/>
        <a:p>
          <a:endParaRPr lang="en-US"/>
        </a:p>
      </dgm:t>
    </dgm:pt>
    <dgm:pt modelId="{5A687102-28A5-4A3C-A57C-5944626F3FFF}" type="pres">
      <dgm:prSet presAssocID="{475F6F6B-DACD-4706-A922-BE8E2278A409}" presName="outerComposite" presStyleCnt="0">
        <dgm:presLayoutVars>
          <dgm:chMax val="5"/>
          <dgm:dir/>
          <dgm:resizeHandles val="exact"/>
        </dgm:presLayoutVars>
      </dgm:prSet>
      <dgm:spPr/>
    </dgm:pt>
    <dgm:pt modelId="{9E37F9B0-BFD5-4938-A845-502D7FC1F28B}" type="pres">
      <dgm:prSet presAssocID="{475F6F6B-DACD-4706-A922-BE8E2278A409}" presName="dummyMaxCanvas" presStyleCnt="0">
        <dgm:presLayoutVars/>
      </dgm:prSet>
      <dgm:spPr/>
    </dgm:pt>
    <dgm:pt modelId="{01BE46B9-FC64-43ED-B3E7-2AB18D63DB01}" type="pres">
      <dgm:prSet presAssocID="{475F6F6B-DACD-4706-A922-BE8E2278A409}" presName="ThreeNodes_1" presStyleLbl="node1" presStyleIdx="0" presStyleCnt="3">
        <dgm:presLayoutVars>
          <dgm:bulletEnabled val="1"/>
        </dgm:presLayoutVars>
      </dgm:prSet>
      <dgm:spPr/>
    </dgm:pt>
    <dgm:pt modelId="{DC29DD9A-6824-451C-B456-33E1663053EC}" type="pres">
      <dgm:prSet presAssocID="{475F6F6B-DACD-4706-A922-BE8E2278A409}" presName="ThreeNodes_2" presStyleLbl="node1" presStyleIdx="1" presStyleCnt="3">
        <dgm:presLayoutVars>
          <dgm:bulletEnabled val="1"/>
        </dgm:presLayoutVars>
      </dgm:prSet>
      <dgm:spPr/>
    </dgm:pt>
    <dgm:pt modelId="{C4751D3B-CB10-4F0E-A140-8D5089825C5E}" type="pres">
      <dgm:prSet presAssocID="{475F6F6B-DACD-4706-A922-BE8E2278A409}" presName="ThreeNodes_3" presStyleLbl="node1" presStyleIdx="2" presStyleCnt="3">
        <dgm:presLayoutVars>
          <dgm:bulletEnabled val="1"/>
        </dgm:presLayoutVars>
      </dgm:prSet>
      <dgm:spPr/>
    </dgm:pt>
    <dgm:pt modelId="{D58CAFEC-E996-47F5-803A-A83B74FA03F7}" type="pres">
      <dgm:prSet presAssocID="{475F6F6B-DACD-4706-A922-BE8E2278A409}" presName="ThreeConn_1-2" presStyleLbl="fgAccFollowNode1" presStyleIdx="0" presStyleCnt="2">
        <dgm:presLayoutVars>
          <dgm:bulletEnabled val="1"/>
        </dgm:presLayoutVars>
      </dgm:prSet>
      <dgm:spPr/>
    </dgm:pt>
    <dgm:pt modelId="{D30E1190-BD56-4FCE-A5E6-8AAFD4BDD301}" type="pres">
      <dgm:prSet presAssocID="{475F6F6B-DACD-4706-A922-BE8E2278A409}" presName="ThreeConn_2-3" presStyleLbl="fgAccFollowNode1" presStyleIdx="1" presStyleCnt="2">
        <dgm:presLayoutVars>
          <dgm:bulletEnabled val="1"/>
        </dgm:presLayoutVars>
      </dgm:prSet>
      <dgm:spPr/>
    </dgm:pt>
    <dgm:pt modelId="{7408E213-C223-4A31-A39C-10B33F0E6B16}" type="pres">
      <dgm:prSet presAssocID="{475F6F6B-DACD-4706-A922-BE8E2278A409}" presName="ThreeNodes_1_text" presStyleLbl="node1" presStyleIdx="2" presStyleCnt="3">
        <dgm:presLayoutVars>
          <dgm:bulletEnabled val="1"/>
        </dgm:presLayoutVars>
      </dgm:prSet>
      <dgm:spPr/>
    </dgm:pt>
    <dgm:pt modelId="{13A11F31-EFA3-448E-9282-9B954214DA46}" type="pres">
      <dgm:prSet presAssocID="{475F6F6B-DACD-4706-A922-BE8E2278A409}" presName="ThreeNodes_2_text" presStyleLbl="node1" presStyleIdx="2" presStyleCnt="3">
        <dgm:presLayoutVars>
          <dgm:bulletEnabled val="1"/>
        </dgm:presLayoutVars>
      </dgm:prSet>
      <dgm:spPr/>
    </dgm:pt>
    <dgm:pt modelId="{BFD83A4E-E341-4558-8A5F-282F49A7A6F5}" type="pres">
      <dgm:prSet presAssocID="{475F6F6B-DACD-4706-A922-BE8E2278A409}" presName="ThreeNodes_3_text" presStyleLbl="node1" presStyleIdx="2" presStyleCnt="3">
        <dgm:presLayoutVars>
          <dgm:bulletEnabled val="1"/>
        </dgm:presLayoutVars>
      </dgm:prSet>
      <dgm:spPr/>
    </dgm:pt>
  </dgm:ptLst>
  <dgm:cxnLst>
    <dgm:cxn modelId="{59CDF505-4F7D-4930-A552-771E6E183504}" srcId="{475F6F6B-DACD-4706-A922-BE8E2278A409}" destId="{93A9B690-4222-4420-85F9-E3EC164B4EE5}" srcOrd="1" destOrd="0" parTransId="{3A64149E-705A-4118-AEBA-A05DB72F1EA3}" sibTransId="{3C34EFE6-C255-48C7-9D91-38E1F675CE04}"/>
    <dgm:cxn modelId="{02DF4C2C-777F-4465-B335-4A05AAE8B405}" type="presOf" srcId="{532A0D46-103D-45A3-96E9-24A454B6BC58}" destId="{7408E213-C223-4A31-A39C-10B33F0E6B16}" srcOrd="1" destOrd="0" presId="urn:microsoft.com/office/officeart/2005/8/layout/vProcess5"/>
    <dgm:cxn modelId="{0F48D567-465B-4E31-81B6-25A534FD6673}" type="presOf" srcId="{09C9EA32-E4A3-4356-82E1-FE05E0257B74}" destId="{BFD83A4E-E341-4558-8A5F-282F49A7A6F5}" srcOrd="1" destOrd="0" presId="urn:microsoft.com/office/officeart/2005/8/layout/vProcess5"/>
    <dgm:cxn modelId="{AF71426A-5386-426F-A522-92FE9E81C202}" srcId="{475F6F6B-DACD-4706-A922-BE8E2278A409}" destId="{09C9EA32-E4A3-4356-82E1-FE05E0257B74}" srcOrd="2" destOrd="0" parTransId="{4F17A256-3A5E-47B0-AFF4-CF1B36B5CD43}" sibTransId="{2B2C580D-B4C5-48CE-A103-D7839CF5FD97}"/>
    <dgm:cxn modelId="{C7A51472-2260-4C05-8D5E-7F9A2029DC81}" type="presOf" srcId="{EC240792-8E02-46EA-94BD-DDAC7C6131D9}" destId="{D58CAFEC-E996-47F5-803A-A83B74FA03F7}" srcOrd="0" destOrd="0" presId="urn:microsoft.com/office/officeart/2005/8/layout/vProcess5"/>
    <dgm:cxn modelId="{433C3758-8397-4412-B3E6-132AE424AA5B}" type="presOf" srcId="{3C34EFE6-C255-48C7-9D91-38E1F675CE04}" destId="{D30E1190-BD56-4FCE-A5E6-8AAFD4BDD301}" srcOrd="0" destOrd="0" presId="urn:microsoft.com/office/officeart/2005/8/layout/vProcess5"/>
    <dgm:cxn modelId="{0D3F1B59-3BB7-4D64-851A-1D266796FC38}" type="presOf" srcId="{93A9B690-4222-4420-85F9-E3EC164B4EE5}" destId="{DC29DD9A-6824-451C-B456-33E1663053EC}" srcOrd="0" destOrd="0" presId="urn:microsoft.com/office/officeart/2005/8/layout/vProcess5"/>
    <dgm:cxn modelId="{6E148F7F-1DBC-48F8-879C-268B5DBC3795}" type="presOf" srcId="{93A9B690-4222-4420-85F9-E3EC164B4EE5}" destId="{13A11F31-EFA3-448E-9282-9B954214DA46}" srcOrd="1" destOrd="0" presId="urn:microsoft.com/office/officeart/2005/8/layout/vProcess5"/>
    <dgm:cxn modelId="{11E9D583-D27B-4360-AE8A-7203D1B1919E}" type="presOf" srcId="{532A0D46-103D-45A3-96E9-24A454B6BC58}" destId="{01BE46B9-FC64-43ED-B3E7-2AB18D63DB01}" srcOrd="0" destOrd="0" presId="urn:microsoft.com/office/officeart/2005/8/layout/vProcess5"/>
    <dgm:cxn modelId="{A8315C9B-31FB-4F93-A8FC-EDD78A942C66}" type="presOf" srcId="{09C9EA32-E4A3-4356-82E1-FE05E0257B74}" destId="{C4751D3B-CB10-4F0E-A140-8D5089825C5E}" srcOrd="0" destOrd="0" presId="urn:microsoft.com/office/officeart/2005/8/layout/vProcess5"/>
    <dgm:cxn modelId="{3F38A29C-9716-478E-8435-124C91D0089F}" srcId="{475F6F6B-DACD-4706-A922-BE8E2278A409}" destId="{532A0D46-103D-45A3-96E9-24A454B6BC58}" srcOrd="0" destOrd="0" parTransId="{A0603B42-5010-4EA5-B56B-52118F930E64}" sibTransId="{EC240792-8E02-46EA-94BD-DDAC7C6131D9}"/>
    <dgm:cxn modelId="{55B702EE-85A5-49EB-A2F1-D80C4711AA92}" type="presOf" srcId="{475F6F6B-DACD-4706-A922-BE8E2278A409}" destId="{5A687102-28A5-4A3C-A57C-5944626F3FFF}" srcOrd="0" destOrd="0" presId="urn:microsoft.com/office/officeart/2005/8/layout/vProcess5"/>
    <dgm:cxn modelId="{4D9F8F85-5401-4ABD-BF80-62812DFFA66C}" type="presParOf" srcId="{5A687102-28A5-4A3C-A57C-5944626F3FFF}" destId="{9E37F9B0-BFD5-4938-A845-502D7FC1F28B}" srcOrd="0" destOrd="0" presId="urn:microsoft.com/office/officeart/2005/8/layout/vProcess5"/>
    <dgm:cxn modelId="{78F45FC2-9346-405E-B4A5-95AFC50AD89E}" type="presParOf" srcId="{5A687102-28A5-4A3C-A57C-5944626F3FFF}" destId="{01BE46B9-FC64-43ED-B3E7-2AB18D63DB01}" srcOrd="1" destOrd="0" presId="urn:microsoft.com/office/officeart/2005/8/layout/vProcess5"/>
    <dgm:cxn modelId="{B79E648C-8213-4678-8765-BA4DB5016C24}" type="presParOf" srcId="{5A687102-28A5-4A3C-A57C-5944626F3FFF}" destId="{DC29DD9A-6824-451C-B456-33E1663053EC}" srcOrd="2" destOrd="0" presId="urn:microsoft.com/office/officeart/2005/8/layout/vProcess5"/>
    <dgm:cxn modelId="{562276E9-DCC1-4978-9D26-840FB4E0C88D}" type="presParOf" srcId="{5A687102-28A5-4A3C-A57C-5944626F3FFF}" destId="{C4751D3B-CB10-4F0E-A140-8D5089825C5E}" srcOrd="3" destOrd="0" presId="urn:microsoft.com/office/officeart/2005/8/layout/vProcess5"/>
    <dgm:cxn modelId="{F35905BB-45F8-447C-A4E1-0CB75DBD2927}" type="presParOf" srcId="{5A687102-28A5-4A3C-A57C-5944626F3FFF}" destId="{D58CAFEC-E996-47F5-803A-A83B74FA03F7}" srcOrd="4" destOrd="0" presId="urn:microsoft.com/office/officeart/2005/8/layout/vProcess5"/>
    <dgm:cxn modelId="{3A475229-F43D-45A5-BD24-699130628F94}" type="presParOf" srcId="{5A687102-28A5-4A3C-A57C-5944626F3FFF}" destId="{D30E1190-BD56-4FCE-A5E6-8AAFD4BDD301}" srcOrd="5" destOrd="0" presId="urn:microsoft.com/office/officeart/2005/8/layout/vProcess5"/>
    <dgm:cxn modelId="{B3EBD32A-0EB1-4257-98B5-67C01E6D567B}" type="presParOf" srcId="{5A687102-28A5-4A3C-A57C-5944626F3FFF}" destId="{7408E213-C223-4A31-A39C-10B33F0E6B16}" srcOrd="6" destOrd="0" presId="urn:microsoft.com/office/officeart/2005/8/layout/vProcess5"/>
    <dgm:cxn modelId="{2ECAEF7C-5BEB-4759-8735-4EA187BA77C1}" type="presParOf" srcId="{5A687102-28A5-4A3C-A57C-5944626F3FFF}" destId="{13A11F31-EFA3-448E-9282-9B954214DA46}" srcOrd="7" destOrd="0" presId="urn:microsoft.com/office/officeart/2005/8/layout/vProcess5"/>
    <dgm:cxn modelId="{F639D424-5759-4AA1-A7A8-2B14221830DC}" type="presParOf" srcId="{5A687102-28A5-4A3C-A57C-5944626F3FFF}" destId="{BFD83A4E-E341-4558-8A5F-282F49A7A6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1A1EFF-F886-4823-A6DA-8DD44B8227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B4D4DC-0907-40D1-AFB2-FF3397262F80}">
      <dgm:prSet/>
      <dgm:spPr/>
      <dgm:t>
        <a:bodyPr/>
        <a:lstStyle/>
        <a:p>
          <a:r>
            <a:rPr lang="en-US" b="1"/>
            <a:t>EXPEDITED REMOVAL</a:t>
          </a:r>
          <a:endParaRPr lang="en-US"/>
        </a:p>
      </dgm:t>
    </dgm:pt>
    <dgm:pt modelId="{0D5D154E-EEAE-47D6-98D9-8F92A812DB22}" type="parTrans" cxnId="{D2B45C0F-0755-40E1-A4DE-0102885DED87}">
      <dgm:prSet/>
      <dgm:spPr/>
      <dgm:t>
        <a:bodyPr/>
        <a:lstStyle/>
        <a:p>
          <a:endParaRPr lang="en-US"/>
        </a:p>
      </dgm:t>
    </dgm:pt>
    <dgm:pt modelId="{08D66274-4EF5-4E45-ACAA-FCEF89CFF232}" type="sibTrans" cxnId="{D2B45C0F-0755-40E1-A4DE-0102885DED87}">
      <dgm:prSet/>
      <dgm:spPr/>
      <dgm:t>
        <a:bodyPr/>
        <a:lstStyle/>
        <a:p>
          <a:endParaRPr lang="en-US"/>
        </a:p>
      </dgm:t>
    </dgm:pt>
    <dgm:pt modelId="{00D2DCB2-90D6-40C2-8E3D-58E49962C4B1}">
      <dgm:prSet/>
      <dgm:spPr/>
      <dgm:t>
        <a:bodyPr/>
        <a:lstStyle/>
        <a:p>
          <a:r>
            <a:rPr lang="en-US"/>
            <a:t>Expedited removal is a special procedure established in 1996 that provides for the removal without hearing of certain persons who are “arriving” in the United States and seeking admission whom the inspecting officer determines to be inadmissible.  </a:t>
          </a:r>
        </a:p>
      </dgm:t>
    </dgm:pt>
    <dgm:pt modelId="{DFB0701E-2A7F-47B6-8836-F8F8FBF9256E}" type="parTrans" cxnId="{17EC1E27-C284-4D0A-A8AB-8E827A6C9172}">
      <dgm:prSet/>
      <dgm:spPr/>
      <dgm:t>
        <a:bodyPr/>
        <a:lstStyle/>
        <a:p>
          <a:endParaRPr lang="en-US"/>
        </a:p>
      </dgm:t>
    </dgm:pt>
    <dgm:pt modelId="{AA742C2A-2AE5-46C5-8587-CBC7740D8812}" type="sibTrans" cxnId="{17EC1E27-C284-4D0A-A8AB-8E827A6C9172}">
      <dgm:prSet/>
      <dgm:spPr/>
      <dgm:t>
        <a:bodyPr/>
        <a:lstStyle/>
        <a:p>
          <a:endParaRPr lang="en-US"/>
        </a:p>
      </dgm:t>
    </dgm:pt>
    <dgm:pt modelId="{F6EBDC13-88DA-4926-B2D7-422F13ECB706}">
      <dgm:prSet/>
      <dgm:spPr/>
      <dgm:t>
        <a:bodyPr/>
        <a:lstStyle/>
        <a:p>
          <a:r>
            <a:rPr lang="en-US"/>
            <a:t>A person is considered “arriving” if he or she has not yet been admitted or paroled; is in transit through the United States or is being brought to the United States after having been interdicted in international or U.S. waters.  </a:t>
          </a:r>
        </a:p>
      </dgm:t>
    </dgm:pt>
    <dgm:pt modelId="{E4D2A5AF-4B0A-4D19-A2DD-66B59028E7EC}" type="parTrans" cxnId="{BD5D2A7B-DCE9-4E50-9B51-C2ECF41E3934}">
      <dgm:prSet/>
      <dgm:spPr/>
      <dgm:t>
        <a:bodyPr/>
        <a:lstStyle/>
        <a:p>
          <a:endParaRPr lang="en-US"/>
        </a:p>
      </dgm:t>
    </dgm:pt>
    <dgm:pt modelId="{21AC9543-D42C-4F5F-8758-E24DDBC469B7}" type="sibTrans" cxnId="{BD5D2A7B-DCE9-4E50-9B51-C2ECF41E3934}">
      <dgm:prSet/>
      <dgm:spPr/>
      <dgm:t>
        <a:bodyPr/>
        <a:lstStyle/>
        <a:p>
          <a:endParaRPr lang="en-US"/>
        </a:p>
      </dgm:t>
    </dgm:pt>
    <dgm:pt modelId="{20299001-9916-437F-AE25-161AA9135A10}">
      <dgm:prSet/>
      <dgm:spPr/>
      <dgm:t>
        <a:bodyPr/>
        <a:lstStyle/>
        <a:p>
          <a:r>
            <a:rPr lang="en-US"/>
            <a:t>Expedited removal is limited to arriving aliens who arrive without documents, or whose travel documents were obtained through possible fraud or willful misrepresentation.</a:t>
          </a:r>
        </a:p>
      </dgm:t>
    </dgm:pt>
    <dgm:pt modelId="{C093EBEA-422F-4BE9-91A0-07BC6A36936C}" type="parTrans" cxnId="{8E7FFDD7-164B-47D7-9141-ACF919FC11AF}">
      <dgm:prSet/>
      <dgm:spPr/>
      <dgm:t>
        <a:bodyPr/>
        <a:lstStyle/>
        <a:p>
          <a:endParaRPr lang="en-US"/>
        </a:p>
      </dgm:t>
    </dgm:pt>
    <dgm:pt modelId="{66AEAA97-D2C4-4691-979A-2F7C9658AABD}" type="sibTrans" cxnId="{8E7FFDD7-164B-47D7-9141-ACF919FC11AF}">
      <dgm:prSet/>
      <dgm:spPr/>
      <dgm:t>
        <a:bodyPr/>
        <a:lstStyle/>
        <a:p>
          <a:endParaRPr lang="en-US"/>
        </a:p>
      </dgm:t>
    </dgm:pt>
    <dgm:pt modelId="{5B8687ED-5C8C-44A4-B286-2DA21F426FB7}" type="pres">
      <dgm:prSet presAssocID="{CA1A1EFF-F886-4823-A6DA-8DD44B8227CD}" presName="linear" presStyleCnt="0">
        <dgm:presLayoutVars>
          <dgm:animLvl val="lvl"/>
          <dgm:resizeHandles val="exact"/>
        </dgm:presLayoutVars>
      </dgm:prSet>
      <dgm:spPr/>
    </dgm:pt>
    <dgm:pt modelId="{20D7764A-DE6C-4712-A53C-1ACCA4309A89}" type="pres">
      <dgm:prSet presAssocID="{B5B4D4DC-0907-40D1-AFB2-FF3397262F80}" presName="parentText" presStyleLbl="node1" presStyleIdx="0" presStyleCnt="4">
        <dgm:presLayoutVars>
          <dgm:chMax val="0"/>
          <dgm:bulletEnabled val="1"/>
        </dgm:presLayoutVars>
      </dgm:prSet>
      <dgm:spPr/>
    </dgm:pt>
    <dgm:pt modelId="{F161AAE8-797E-4EC8-953D-0ED3DD4EB92D}" type="pres">
      <dgm:prSet presAssocID="{08D66274-4EF5-4E45-ACAA-FCEF89CFF232}" presName="spacer" presStyleCnt="0"/>
      <dgm:spPr/>
    </dgm:pt>
    <dgm:pt modelId="{9F64620D-B5F5-45C3-B076-7B43B0AEB400}" type="pres">
      <dgm:prSet presAssocID="{00D2DCB2-90D6-40C2-8E3D-58E49962C4B1}" presName="parentText" presStyleLbl="node1" presStyleIdx="1" presStyleCnt="4">
        <dgm:presLayoutVars>
          <dgm:chMax val="0"/>
          <dgm:bulletEnabled val="1"/>
        </dgm:presLayoutVars>
      </dgm:prSet>
      <dgm:spPr/>
    </dgm:pt>
    <dgm:pt modelId="{6868AB5B-FBE0-4E7E-BD2D-6891FC3D0237}" type="pres">
      <dgm:prSet presAssocID="{AA742C2A-2AE5-46C5-8587-CBC7740D8812}" presName="spacer" presStyleCnt="0"/>
      <dgm:spPr/>
    </dgm:pt>
    <dgm:pt modelId="{F712A827-E4D0-47A4-9BD0-AA10D186C49E}" type="pres">
      <dgm:prSet presAssocID="{F6EBDC13-88DA-4926-B2D7-422F13ECB706}" presName="parentText" presStyleLbl="node1" presStyleIdx="2" presStyleCnt="4">
        <dgm:presLayoutVars>
          <dgm:chMax val="0"/>
          <dgm:bulletEnabled val="1"/>
        </dgm:presLayoutVars>
      </dgm:prSet>
      <dgm:spPr/>
    </dgm:pt>
    <dgm:pt modelId="{D91BC166-B8DD-4DF6-B965-31311C14FD7C}" type="pres">
      <dgm:prSet presAssocID="{21AC9543-D42C-4F5F-8758-E24DDBC469B7}" presName="spacer" presStyleCnt="0"/>
      <dgm:spPr/>
    </dgm:pt>
    <dgm:pt modelId="{27A2D2C1-E3DA-4315-87AC-2A768E2242B6}" type="pres">
      <dgm:prSet presAssocID="{20299001-9916-437F-AE25-161AA9135A10}" presName="parentText" presStyleLbl="node1" presStyleIdx="3" presStyleCnt="4">
        <dgm:presLayoutVars>
          <dgm:chMax val="0"/>
          <dgm:bulletEnabled val="1"/>
        </dgm:presLayoutVars>
      </dgm:prSet>
      <dgm:spPr/>
    </dgm:pt>
  </dgm:ptLst>
  <dgm:cxnLst>
    <dgm:cxn modelId="{8BF0AC08-1C72-4E3E-9FFC-236778B39836}" type="presOf" srcId="{00D2DCB2-90D6-40C2-8E3D-58E49962C4B1}" destId="{9F64620D-B5F5-45C3-B076-7B43B0AEB400}" srcOrd="0" destOrd="0" presId="urn:microsoft.com/office/officeart/2005/8/layout/vList2"/>
    <dgm:cxn modelId="{D2B45C0F-0755-40E1-A4DE-0102885DED87}" srcId="{CA1A1EFF-F886-4823-A6DA-8DD44B8227CD}" destId="{B5B4D4DC-0907-40D1-AFB2-FF3397262F80}" srcOrd="0" destOrd="0" parTransId="{0D5D154E-EEAE-47D6-98D9-8F92A812DB22}" sibTransId="{08D66274-4EF5-4E45-ACAA-FCEF89CFF232}"/>
    <dgm:cxn modelId="{17EC1E27-C284-4D0A-A8AB-8E827A6C9172}" srcId="{CA1A1EFF-F886-4823-A6DA-8DD44B8227CD}" destId="{00D2DCB2-90D6-40C2-8E3D-58E49962C4B1}" srcOrd="1" destOrd="0" parTransId="{DFB0701E-2A7F-47B6-8836-F8F8FBF9256E}" sibTransId="{AA742C2A-2AE5-46C5-8587-CBC7740D8812}"/>
    <dgm:cxn modelId="{CA173B47-A83B-4196-8B18-580D4A6F1BC1}" type="presOf" srcId="{CA1A1EFF-F886-4823-A6DA-8DD44B8227CD}" destId="{5B8687ED-5C8C-44A4-B286-2DA21F426FB7}" srcOrd="0" destOrd="0" presId="urn:microsoft.com/office/officeart/2005/8/layout/vList2"/>
    <dgm:cxn modelId="{BD5D2A7B-DCE9-4E50-9B51-C2ECF41E3934}" srcId="{CA1A1EFF-F886-4823-A6DA-8DD44B8227CD}" destId="{F6EBDC13-88DA-4926-B2D7-422F13ECB706}" srcOrd="2" destOrd="0" parTransId="{E4D2A5AF-4B0A-4D19-A2DD-66B59028E7EC}" sibTransId="{21AC9543-D42C-4F5F-8758-E24DDBC469B7}"/>
    <dgm:cxn modelId="{52565F7C-9299-41F4-A45D-FA6A0852484B}" type="presOf" srcId="{B5B4D4DC-0907-40D1-AFB2-FF3397262F80}" destId="{20D7764A-DE6C-4712-A53C-1ACCA4309A89}" srcOrd="0" destOrd="0" presId="urn:microsoft.com/office/officeart/2005/8/layout/vList2"/>
    <dgm:cxn modelId="{7ED56197-069A-4B0E-A0B3-B12043D4A23D}" type="presOf" srcId="{20299001-9916-437F-AE25-161AA9135A10}" destId="{27A2D2C1-E3DA-4315-87AC-2A768E2242B6}" srcOrd="0" destOrd="0" presId="urn:microsoft.com/office/officeart/2005/8/layout/vList2"/>
    <dgm:cxn modelId="{F91B4BCA-ACE9-461E-A6BF-BB2A74E6D8F7}" type="presOf" srcId="{F6EBDC13-88DA-4926-B2D7-422F13ECB706}" destId="{F712A827-E4D0-47A4-9BD0-AA10D186C49E}" srcOrd="0" destOrd="0" presId="urn:microsoft.com/office/officeart/2005/8/layout/vList2"/>
    <dgm:cxn modelId="{8E7FFDD7-164B-47D7-9141-ACF919FC11AF}" srcId="{CA1A1EFF-F886-4823-A6DA-8DD44B8227CD}" destId="{20299001-9916-437F-AE25-161AA9135A10}" srcOrd="3" destOrd="0" parTransId="{C093EBEA-422F-4BE9-91A0-07BC6A36936C}" sibTransId="{66AEAA97-D2C4-4691-979A-2F7C9658AABD}"/>
    <dgm:cxn modelId="{5B1890B0-711A-442E-BB34-420B1F1FC615}" type="presParOf" srcId="{5B8687ED-5C8C-44A4-B286-2DA21F426FB7}" destId="{20D7764A-DE6C-4712-A53C-1ACCA4309A89}" srcOrd="0" destOrd="0" presId="urn:microsoft.com/office/officeart/2005/8/layout/vList2"/>
    <dgm:cxn modelId="{B7FBAC9A-F8BB-4FF2-B8AB-0F54B0C9A988}" type="presParOf" srcId="{5B8687ED-5C8C-44A4-B286-2DA21F426FB7}" destId="{F161AAE8-797E-4EC8-953D-0ED3DD4EB92D}" srcOrd="1" destOrd="0" presId="urn:microsoft.com/office/officeart/2005/8/layout/vList2"/>
    <dgm:cxn modelId="{55835520-5CA6-4FB9-870A-7D3602A35030}" type="presParOf" srcId="{5B8687ED-5C8C-44A4-B286-2DA21F426FB7}" destId="{9F64620D-B5F5-45C3-B076-7B43B0AEB400}" srcOrd="2" destOrd="0" presId="urn:microsoft.com/office/officeart/2005/8/layout/vList2"/>
    <dgm:cxn modelId="{6CC5A73C-ACC5-4AB9-921E-B74B4ACF52C2}" type="presParOf" srcId="{5B8687ED-5C8C-44A4-B286-2DA21F426FB7}" destId="{6868AB5B-FBE0-4E7E-BD2D-6891FC3D0237}" srcOrd="3" destOrd="0" presId="urn:microsoft.com/office/officeart/2005/8/layout/vList2"/>
    <dgm:cxn modelId="{A5291B8C-B372-4212-A0CA-1A3560F453F7}" type="presParOf" srcId="{5B8687ED-5C8C-44A4-B286-2DA21F426FB7}" destId="{F712A827-E4D0-47A4-9BD0-AA10D186C49E}" srcOrd="4" destOrd="0" presId="urn:microsoft.com/office/officeart/2005/8/layout/vList2"/>
    <dgm:cxn modelId="{058BECB4-9E1F-4CF7-8628-1A8263957B9B}" type="presParOf" srcId="{5B8687ED-5C8C-44A4-B286-2DA21F426FB7}" destId="{D91BC166-B8DD-4DF6-B965-31311C14FD7C}" srcOrd="5" destOrd="0" presId="urn:microsoft.com/office/officeart/2005/8/layout/vList2"/>
    <dgm:cxn modelId="{141D4858-9A66-4CE4-802C-636A6529DF3A}" type="presParOf" srcId="{5B8687ED-5C8C-44A4-B286-2DA21F426FB7}" destId="{27A2D2C1-E3DA-4315-87AC-2A768E2242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D86D69-7356-4384-A2C9-DA850C06BEB8}"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5D56C09E-07A2-475F-B811-5D1C63365537}">
      <dgm:prSet/>
      <dgm:spPr/>
      <dgm:t>
        <a:bodyPr/>
        <a:lstStyle/>
        <a:p>
          <a:r>
            <a:rPr lang="en-US"/>
            <a:t>Persons who fear persecution or torture must express that fear to an immigration inspector and then establish a “credible fear of persecution” to an asylum officer before they will be permitted to apply for asylum or torture relief.  </a:t>
          </a:r>
        </a:p>
      </dgm:t>
    </dgm:pt>
    <dgm:pt modelId="{6BC73693-F77D-4A3B-BE70-FD189E721502}" type="parTrans" cxnId="{E8534AC2-09D7-491E-AB3B-01CB0DC35676}">
      <dgm:prSet/>
      <dgm:spPr/>
      <dgm:t>
        <a:bodyPr/>
        <a:lstStyle/>
        <a:p>
          <a:endParaRPr lang="en-US"/>
        </a:p>
      </dgm:t>
    </dgm:pt>
    <dgm:pt modelId="{E1401690-114E-48A8-BD18-9812E0C30CCD}" type="sibTrans" cxnId="{E8534AC2-09D7-491E-AB3B-01CB0DC35676}">
      <dgm:prSet/>
      <dgm:spPr/>
      <dgm:t>
        <a:bodyPr/>
        <a:lstStyle/>
        <a:p>
          <a:endParaRPr lang="en-US"/>
        </a:p>
      </dgm:t>
    </dgm:pt>
    <dgm:pt modelId="{C9357D9C-6ED2-44B7-83DA-E5C845A476CF}">
      <dgm:prSet/>
      <dgm:spPr/>
      <dgm:t>
        <a:bodyPr/>
        <a:lstStyle/>
        <a:p>
          <a:r>
            <a:rPr lang="en-US"/>
            <a:t>If the applicant is unable to make out a case to the officer, that person may request review by an IJ.  </a:t>
          </a:r>
        </a:p>
      </dgm:t>
    </dgm:pt>
    <dgm:pt modelId="{4F89C6E3-2B59-45B6-8C89-F62B874BE053}" type="parTrans" cxnId="{CBE80730-82CE-4D9D-A562-F12758D93F86}">
      <dgm:prSet/>
      <dgm:spPr/>
      <dgm:t>
        <a:bodyPr/>
        <a:lstStyle/>
        <a:p>
          <a:endParaRPr lang="en-US"/>
        </a:p>
      </dgm:t>
    </dgm:pt>
    <dgm:pt modelId="{4FADBD6D-B5A0-418A-899F-082C24DFE79B}" type="sibTrans" cxnId="{CBE80730-82CE-4D9D-A562-F12758D93F86}">
      <dgm:prSet/>
      <dgm:spPr/>
      <dgm:t>
        <a:bodyPr/>
        <a:lstStyle/>
        <a:p>
          <a:endParaRPr lang="en-US"/>
        </a:p>
      </dgm:t>
    </dgm:pt>
    <dgm:pt modelId="{29F5E1C1-77A9-4031-BE7F-11A292F456B2}">
      <dgm:prSet/>
      <dgm:spPr/>
      <dgm:t>
        <a:bodyPr/>
        <a:lstStyle/>
        <a:p>
          <a:r>
            <a:rPr lang="en-US"/>
            <a:t>“Credible fear” is different from “well-founded fear,” which is the requirement for qualifying for asylum protection.</a:t>
          </a:r>
        </a:p>
      </dgm:t>
    </dgm:pt>
    <dgm:pt modelId="{911EDDFE-BA60-4462-9766-11D78236FACF}" type="parTrans" cxnId="{A64A3EC5-EFEE-4C5E-99CB-E7DDBF78EC19}">
      <dgm:prSet/>
      <dgm:spPr/>
      <dgm:t>
        <a:bodyPr/>
        <a:lstStyle/>
        <a:p>
          <a:endParaRPr lang="en-US"/>
        </a:p>
      </dgm:t>
    </dgm:pt>
    <dgm:pt modelId="{0DD8B2B7-F08E-4B15-92A5-2F4B43D95FCE}" type="sibTrans" cxnId="{A64A3EC5-EFEE-4C5E-99CB-E7DDBF78EC19}">
      <dgm:prSet/>
      <dgm:spPr/>
      <dgm:t>
        <a:bodyPr/>
        <a:lstStyle/>
        <a:p>
          <a:endParaRPr lang="en-US"/>
        </a:p>
      </dgm:t>
    </dgm:pt>
    <dgm:pt modelId="{4E00E581-D13B-446D-94C3-4B1ADB40BAAC}">
      <dgm:prSet/>
      <dgm:spPr/>
      <dgm:t>
        <a:bodyPr/>
        <a:lstStyle/>
        <a:p>
          <a:r>
            <a:rPr lang="en-US"/>
            <a:t>Credible fear: A significant possibility that the person could establish eligibility.</a:t>
          </a:r>
        </a:p>
      </dgm:t>
    </dgm:pt>
    <dgm:pt modelId="{852FA6D5-86B3-4E08-8C2A-04D19ECB8329}" type="parTrans" cxnId="{5F11C0CD-CE4A-4350-99FA-885B06E680F3}">
      <dgm:prSet/>
      <dgm:spPr/>
      <dgm:t>
        <a:bodyPr/>
        <a:lstStyle/>
        <a:p>
          <a:endParaRPr lang="en-US"/>
        </a:p>
      </dgm:t>
    </dgm:pt>
    <dgm:pt modelId="{B579CF69-2886-4E10-A4AC-8D6BE489225E}" type="sibTrans" cxnId="{5F11C0CD-CE4A-4350-99FA-885B06E680F3}">
      <dgm:prSet/>
      <dgm:spPr/>
      <dgm:t>
        <a:bodyPr/>
        <a:lstStyle/>
        <a:p>
          <a:endParaRPr lang="en-US"/>
        </a:p>
      </dgm:t>
    </dgm:pt>
    <dgm:pt modelId="{8B6AD702-66EC-4BE8-B831-0796C2EE8139}">
      <dgm:prSet/>
      <dgm:spPr/>
      <dgm:t>
        <a:bodyPr/>
        <a:lstStyle/>
        <a:p>
          <a:r>
            <a:rPr lang="en-US"/>
            <a:t>Well-founder fear is the standard applied to asylum applicants.  Whether a reasonable person in the circumstances would have feared harm based on one of the five grounds provided for in the asylum statute.</a:t>
          </a:r>
        </a:p>
      </dgm:t>
    </dgm:pt>
    <dgm:pt modelId="{26F5192A-D837-4908-9E38-57AE306355A9}" type="parTrans" cxnId="{DD6E5B2D-FE88-4890-98FC-F9E0DE93470F}">
      <dgm:prSet/>
      <dgm:spPr/>
      <dgm:t>
        <a:bodyPr/>
        <a:lstStyle/>
        <a:p>
          <a:endParaRPr lang="en-US"/>
        </a:p>
      </dgm:t>
    </dgm:pt>
    <dgm:pt modelId="{7EE6A614-B836-44FC-A3E6-11E312CAC694}" type="sibTrans" cxnId="{DD6E5B2D-FE88-4890-98FC-F9E0DE93470F}">
      <dgm:prSet/>
      <dgm:spPr/>
      <dgm:t>
        <a:bodyPr/>
        <a:lstStyle/>
        <a:p>
          <a:endParaRPr lang="en-US"/>
        </a:p>
      </dgm:t>
    </dgm:pt>
    <dgm:pt modelId="{F6FB4362-790E-4833-A825-DED7B6C823B2}" type="pres">
      <dgm:prSet presAssocID="{34D86D69-7356-4384-A2C9-DA850C06BEB8}" presName="diagram" presStyleCnt="0">
        <dgm:presLayoutVars>
          <dgm:dir/>
          <dgm:resizeHandles val="exact"/>
        </dgm:presLayoutVars>
      </dgm:prSet>
      <dgm:spPr/>
    </dgm:pt>
    <dgm:pt modelId="{037E1162-3C80-4046-AC1D-45BD0088C137}" type="pres">
      <dgm:prSet presAssocID="{5D56C09E-07A2-475F-B811-5D1C63365537}" presName="node" presStyleLbl="node1" presStyleIdx="0" presStyleCnt="5">
        <dgm:presLayoutVars>
          <dgm:bulletEnabled val="1"/>
        </dgm:presLayoutVars>
      </dgm:prSet>
      <dgm:spPr/>
    </dgm:pt>
    <dgm:pt modelId="{E26EFC01-0D0E-4050-AD26-D34129D6B850}" type="pres">
      <dgm:prSet presAssocID="{E1401690-114E-48A8-BD18-9812E0C30CCD}" presName="sibTrans" presStyleLbl="sibTrans2D1" presStyleIdx="0" presStyleCnt="4"/>
      <dgm:spPr/>
    </dgm:pt>
    <dgm:pt modelId="{0C1E24E4-9C0D-41F6-A6A5-3627F3D6E9CF}" type="pres">
      <dgm:prSet presAssocID="{E1401690-114E-48A8-BD18-9812E0C30CCD}" presName="connectorText" presStyleLbl="sibTrans2D1" presStyleIdx="0" presStyleCnt="4"/>
      <dgm:spPr/>
    </dgm:pt>
    <dgm:pt modelId="{772D4C8F-034C-4504-8405-2513C2AE2BCD}" type="pres">
      <dgm:prSet presAssocID="{C9357D9C-6ED2-44B7-83DA-E5C845A476CF}" presName="node" presStyleLbl="node1" presStyleIdx="1" presStyleCnt="5">
        <dgm:presLayoutVars>
          <dgm:bulletEnabled val="1"/>
        </dgm:presLayoutVars>
      </dgm:prSet>
      <dgm:spPr/>
    </dgm:pt>
    <dgm:pt modelId="{D6D566EA-C080-4740-9730-FC482ADB8296}" type="pres">
      <dgm:prSet presAssocID="{4FADBD6D-B5A0-418A-899F-082C24DFE79B}" presName="sibTrans" presStyleLbl="sibTrans2D1" presStyleIdx="1" presStyleCnt="4"/>
      <dgm:spPr/>
    </dgm:pt>
    <dgm:pt modelId="{F49409EB-2A97-49B2-9E39-49E8F8937E83}" type="pres">
      <dgm:prSet presAssocID="{4FADBD6D-B5A0-418A-899F-082C24DFE79B}" presName="connectorText" presStyleLbl="sibTrans2D1" presStyleIdx="1" presStyleCnt="4"/>
      <dgm:spPr/>
    </dgm:pt>
    <dgm:pt modelId="{6DC124C9-5A17-41CC-A2DB-3070542AC8AB}" type="pres">
      <dgm:prSet presAssocID="{29F5E1C1-77A9-4031-BE7F-11A292F456B2}" presName="node" presStyleLbl="node1" presStyleIdx="2" presStyleCnt="5">
        <dgm:presLayoutVars>
          <dgm:bulletEnabled val="1"/>
        </dgm:presLayoutVars>
      </dgm:prSet>
      <dgm:spPr/>
    </dgm:pt>
    <dgm:pt modelId="{CC72D9E1-D02A-4CD1-913E-9DE260C3CD36}" type="pres">
      <dgm:prSet presAssocID="{0DD8B2B7-F08E-4B15-92A5-2F4B43D95FCE}" presName="sibTrans" presStyleLbl="sibTrans2D1" presStyleIdx="2" presStyleCnt="4"/>
      <dgm:spPr/>
    </dgm:pt>
    <dgm:pt modelId="{98B1000E-A018-4C4D-8FA5-364A794BF16C}" type="pres">
      <dgm:prSet presAssocID="{0DD8B2B7-F08E-4B15-92A5-2F4B43D95FCE}" presName="connectorText" presStyleLbl="sibTrans2D1" presStyleIdx="2" presStyleCnt="4"/>
      <dgm:spPr/>
    </dgm:pt>
    <dgm:pt modelId="{A3E7F6BA-6CFB-4DC9-B00B-61DF04F5ECA6}" type="pres">
      <dgm:prSet presAssocID="{4E00E581-D13B-446D-94C3-4B1ADB40BAAC}" presName="node" presStyleLbl="node1" presStyleIdx="3" presStyleCnt="5">
        <dgm:presLayoutVars>
          <dgm:bulletEnabled val="1"/>
        </dgm:presLayoutVars>
      </dgm:prSet>
      <dgm:spPr/>
    </dgm:pt>
    <dgm:pt modelId="{E009A996-AF7D-40BA-800A-FC68F8CF6E3D}" type="pres">
      <dgm:prSet presAssocID="{B579CF69-2886-4E10-A4AC-8D6BE489225E}" presName="sibTrans" presStyleLbl="sibTrans2D1" presStyleIdx="3" presStyleCnt="4"/>
      <dgm:spPr/>
    </dgm:pt>
    <dgm:pt modelId="{B1D5523F-2A4E-4867-802A-6EFA5E089843}" type="pres">
      <dgm:prSet presAssocID="{B579CF69-2886-4E10-A4AC-8D6BE489225E}" presName="connectorText" presStyleLbl="sibTrans2D1" presStyleIdx="3" presStyleCnt="4"/>
      <dgm:spPr/>
    </dgm:pt>
    <dgm:pt modelId="{44140334-EE7A-46BB-8031-581096C973E8}" type="pres">
      <dgm:prSet presAssocID="{8B6AD702-66EC-4BE8-B831-0796C2EE8139}" presName="node" presStyleLbl="node1" presStyleIdx="4" presStyleCnt="5">
        <dgm:presLayoutVars>
          <dgm:bulletEnabled val="1"/>
        </dgm:presLayoutVars>
      </dgm:prSet>
      <dgm:spPr/>
    </dgm:pt>
  </dgm:ptLst>
  <dgm:cxnLst>
    <dgm:cxn modelId="{55D06B17-07A3-4241-8EFD-46DA92BF0A9F}" type="presOf" srcId="{8B6AD702-66EC-4BE8-B831-0796C2EE8139}" destId="{44140334-EE7A-46BB-8031-581096C973E8}" srcOrd="0" destOrd="0" presId="urn:microsoft.com/office/officeart/2005/8/layout/process5"/>
    <dgm:cxn modelId="{DD6E5B2D-FE88-4890-98FC-F9E0DE93470F}" srcId="{34D86D69-7356-4384-A2C9-DA850C06BEB8}" destId="{8B6AD702-66EC-4BE8-B831-0796C2EE8139}" srcOrd="4" destOrd="0" parTransId="{26F5192A-D837-4908-9E38-57AE306355A9}" sibTransId="{7EE6A614-B836-44FC-A3E6-11E312CAC694}"/>
    <dgm:cxn modelId="{CBE80730-82CE-4D9D-A562-F12758D93F86}" srcId="{34D86D69-7356-4384-A2C9-DA850C06BEB8}" destId="{C9357D9C-6ED2-44B7-83DA-E5C845A476CF}" srcOrd="1" destOrd="0" parTransId="{4F89C6E3-2B59-45B6-8C89-F62B874BE053}" sibTransId="{4FADBD6D-B5A0-418A-899F-082C24DFE79B}"/>
    <dgm:cxn modelId="{40EBF73B-5C4D-416B-9503-1FEB825DE9CE}" type="presOf" srcId="{0DD8B2B7-F08E-4B15-92A5-2F4B43D95FCE}" destId="{98B1000E-A018-4C4D-8FA5-364A794BF16C}" srcOrd="1" destOrd="0" presId="urn:microsoft.com/office/officeart/2005/8/layout/process5"/>
    <dgm:cxn modelId="{A40E975C-1B35-4923-85A0-86C7D519E152}" type="presOf" srcId="{29F5E1C1-77A9-4031-BE7F-11A292F456B2}" destId="{6DC124C9-5A17-41CC-A2DB-3070542AC8AB}" srcOrd="0" destOrd="0" presId="urn:microsoft.com/office/officeart/2005/8/layout/process5"/>
    <dgm:cxn modelId="{FEE31158-7E73-439B-8AF1-701E0FD1E075}" type="presOf" srcId="{4FADBD6D-B5A0-418A-899F-082C24DFE79B}" destId="{D6D566EA-C080-4740-9730-FC482ADB8296}" srcOrd="0" destOrd="0" presId="urn:microsoft.com/office/officeart/2005/8/layout/process5"/>
    <dgm:cxn modelId="{C8D4EF78-B3E4-4C87-9F9B-39F54C7B0737}" type="presOf" srcId="{B579CF69-2886-4E10-A4AC-8D6BE489225E}" destId="{E009A996-AF7D-40BA-800A-FC68F8CF6E3D}" srcOrd="0" destOrd="0" presId="urn:microsoft.com/office/officeart/2005/8/layout/process5"/>
    <dgm:cxn modelId="{5342A48A-E128-4817-A05C-B850E86F2576}" type="presOf" srcId="{0DD8B2B7-F08E-4B15-92A5-2F4B43D95FCE}" destId="{CC72D9E1-D02A-4CD1-913E-9DE260C3CD36}" srcOrd="0" destOrd="0" presId="urn:microsoft.com/office/officeart/2005/8/layout/process5"/>
    <dgm:cxn modelId="{507F8A90-B271-4AC8-AB65-4F375F29246C}" type="presOf" srcId="{C9357D9C-6ED2-44B7-83DA-E5C845A476CF}" destId="{772D4C8F-034C-4504-8405-2513C2AE2BCD}" srcOrd="0" destOrd="0" presId="urn:microsoft.com/office/officeart/2005/8/layout/process5"/>
    <dgm:cxn modelId="{C85D80B8-496B-4669-A04B-EC4D1B63BB8F}" type="presOf" srcId="{4E00E581-D13B-446D-94C3-4B1ADB40BAAC}" destId="{A3E7F6BA-6CFB-4DC9-B00B-61DF04F5ECA6}" srcOrd="0" destOrd="0" presId="urn:microsoft.com/office/officeart/2005/8/layout/process5"/>
    <dgm:cxn modelId="{E8534AC2-09D7-491E-AB3B-01CB0DC35676}" srcId="{34D86D69-7356-4384-A2C9-DA850C06BEB8}" destId="{5D56C09E-07A2-475F-B811-5D1C63365537}" srcOrd="0" destOrd="0" parTransId="{6BC73693-F77D-4A3B-BE70-FD189E721502}" sibTransId="{E1401690-114E-48A8-BD18-9812E0C30CCD}"/>
    <dgm:cxn modelId="{A64A3EC5-EFEE-4C5E-99CB-E7DDBF78EC19}" srcId="{34D86D69-7356-4384-A2C9-DA850C06BEB8}" destId="{29F5E1C1-77A9-4031-BE7F-11A292F456B2}" srcOrd="2" destOrd="0" parTransId="{911EDDFE-BA60-4462-9766-11D78236FACF}" sibTransId="{0DD8B2B7-F08E-4B15-92A5-2F4B43D95FCE}"/>
    <dgm:cxn modelId="{54942EC7-AF0D-4076-9122-04089291F3A1}" type="presOf" srcId="{4FADBD6D-B5A0-418A-899F-082C24DFE79B}" destId="{F49409EB-2A97-49B2-9E39-49E8F8937E83}" srcOrd="1" destOrd="0" presId="urn:microsoft.com/office/officeart/2005/8/layout/process5"/>
    <dgm:cxn modelId="{2635ABC7-C915-488D-B665-FE4EB63E4571}" type="presOf" srcId="{E1401690-114E-48A8-BD18-9812E0C30CCD}" destId="{0C1E24E4-9C0D-41F6-A6A5-3627F3D6E9CF}" srcOrd="1" destOrd="0" presId="urn:microsoft.com/office/officeart/2005/8/layout/process5"/>
    <dgm:cxn modelId="{5F11C0CD-CE4A-4350-99FA-885B06E680F3}" srcId="{34D86D69-7356-4384-A2C9-DA850C06BEB8}" destId="{4E00E581-D13B-446D-94C3-4B1ADB40BAAC}" srcOrd="3" destOrd="0" parTransId="{852FA6D5-86B3-4E08-8C2A-04D19ECB8329}" sibTransId="{B579CF69-2886-4E10-A4AC-8D6BE489225E}"/>
    <dgm:cxn modelId="{D80D6BCE-DDC5-4FF4-A7B9-2A97E017F094}" type="presOf" srcId="{34D86D69-7356-4384-A2C9-DA850C06BEB8}" destId="{F6FB4362-790E-4833-A825-DED7B6C823B2}" srcOrd="0" destOrd="0" presId="urn:microsoft.com/office/officeart/2005/8/layout/process5"/>
    <dgm:cxn modelId="{002839DD-BD33-468A-B212-2F702437F747}" type="presOf" srcId="{E1401690-114E-48A8-BD18-9812E0C30CCD}" destId="{E26EFC01-0D0E-4050-AD26-D34129D6B850}" srcOrd="0" destOrd="0" presId="urn:microsoft.com/office/officeart/2005/8/layout/process5"/>
    <dgm:cxn modelId="{4CEB39F1-A137-4C7F-9782-6532A95BAF24}" type="presOf" srcId="{5D56C09E-07A2-475F-B811-5D1C63365537}" destId="{037E1162-3C80-4046-AC1D-45BD0088C137}" srcOrd="0" destOrd="0" presId="urn:microsoft.com/office/officeart/2005/8/layout/process5"/>
    <dgm:cxn modelId="{0806AAFE-BE61-4CCD-9DE8-DDE8E34DC99F}" type="presOf" srcId="{B579CF69-2886-4E10-A4AC-8D6BE489225E}" destId="{B1D5523F-2A4E-4867-802A-6EFA5E089843}" srcOrd="1" destOrd="0" presId="urn:microsoft.com/office/officeart/2005/8/layout/process5"/>
    <dgm:cxn modelId="{879DF93E-7C25-4508-B53C-7C2E3EE148B4}" type="presParOf" srcId="{F6FB4362-790E-4833-A825-DED7B6C823B2}" destId="{037E1162-3C80-4046-AC1D-45BD0088C137}" srcOrd="0" destOrd="0" presId="urn:microsoft.com/office/officeart/2005/8/layout/process5"/>
    <dgm:cxn modelId="{ACCA5C3F-BA0E-4D47-A3FD-1D9E8FE0EEDA}" type="presParOf" srcId="{F6FB4362-790E-4833-A825-DED7B6C823B2}" destId="{E26EFC01-0D0E-4050-AD26-D34129D6B850}" srcOrd="1" destOrd="0" presId="urn:microsoft.com/office/officeart/2005/8/layout/process5"/>
    <dgm:cxn modelId="{3534450C-5217-49D6-8C29-47DE2CFFD1D5}" type="presParOf" srcId="{E26EFC01-0D0E-4050-AD26-D34129D6B850}" destId="{0C1E24E4-9C0D-41F6-A6A5-3627F3D6E9CF}" srcOrd="0" destOrd="0" presId="urn:microsoft.com/office/officeart/2005/8/layout/process5"/>
    <dgm:cxn modelId="{97967A6C-73B6-4825-B89F-757EC9AB0028}" type="presParOf" srcId="{F6FB4362-790E-4833-A825-DED7B6C823B2}" destId="{772D4C8F-034C-4504-8405-2513C2AE2BCD}" srcOrd="2" destOrd="0" presId="urn:microsoft.com/office/officeart/2005/8/layout/process5"/>
    <dgm:cxn modelId="{E88E21DE-4401-434B-829B-EB06F5A8E60E}" type="presParOf" srcId="{F6FB4362-790E-4833-A825-DED7B6C823B2}" destId="{D6D566EA-C080-4740-9730-FC482ADB8296}" srcOrd="3" destOrd="0" presId="urn:microsoft.com/office/officeart/2005/8/layout/process5"/>
    <dgm:cxn modelId="{6270DB59-78F6-42C4-8416-3AA6DD13C911}" type="presParOf" srcId="{D6D566EA-C080-4740-9730-FC482ADB8296}" destId="{F49409EB-2A97-49B2-9E39-49E8F8937E83}" srcOrd="0" destOrd="0" presId="urn:microsoft.com/office/officeart/2005/8/layout/process5"/>
    <dgm:cxn modelId="{1AAC9E35-BBF3-431A-8447-46DF14F64DC0}" type="presParOf" srcId="{F6FB4362-790E-4833-A825-DED7B6C823B2}" destId="{6DC124C9-5A17-41CC-A2DB-3070542AC8AB}" srcOrd="4" destOrd="0" presId="urn:microsoft.com/office/officeart/2005/8/layout/process5"/>
    <dgm:cxn modelId="{26DF1205-C396-4134-99A7-F0F82C874E8C}" type="presParOf" srcId="{F6FB4362-790E-4833-A825-DED7B6C823B2}" destId="{CC72D9E1-D02A-4CD1-913E-9DE260C3CD36}" srcOrd="5" destOrd="0" presId="urn:microsoft.com/office/officeart/2005/8/layout/process5"/>
    <dgm:cxn modelId="{0D75EB40-82A1-41FB-9537-BBBEB03DDE6D}" type="presParOf" srcId="{CC72D9E1-D02A-4CD1-913E-9DE260C3CD36}" destId="{98B1000E-A018-4C4D-8FA5-364A794BF16C}" srcOrd="0" destOrd="0" presId="urn:microsoft.com/office/officeart/2005/8/layout/process5"/>
    <dgm:cxn modelId="{7E007F10-FEA3-4562-8FF9-1245B7533FD0}" type="presParOf" srcId="{F6FB4362-790E-4833-A825-DED7B6C823B2}" destId="{A3E7F6BA-6CFB-4DC9-B00B-61DF04F5ECA6}" srcOrd="6" destOrd="0" presId="urn:microsoft.com/office/officeart/2005/8/layout/process5"/>
    <dgm:cxn modelId="{E4AEE316-C1EF-445C-965C-3C793DA8A0E2}" type="presParOf" srcId="{F6FB4362-790E-4833-A825-DED7B6C823B2}" destId="{E009A996-AF7D-40BA-800A-FC68F8CF6E3D}" srcOrd="7" destOrd="0" presId="urn:microsoft.com/office/officeart/2005/8/layout/process5"/>
    <dgm:cxn modelId="{AF8D754C-CB99-4347-B9D9-3669294F5FC2}" type="presParOf" srcId="{E009A996-AF7D-40BA-800A-FC68F8CF6E3D}" destId="{B1D5523F-2A4E-4867-802A-6EFA5E089843}" srcOrd="0" destOrd="0" presId="urn:microsoft.com/office/officeart/2005/8/layout/process5"/>
    <dgm:cxn modelId="{02848F44-3703-4AF2-BD31-0E6840C2E0D9}" type="presParOf" srcId="{F6FB4362-790E-4833-A825-DED7B6C823B2}" destId="{44140334-EE7A-46BB-8031-581096C973E8}"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D3A175-E9CA-4082-952F-7DF6A0C6A8C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DDDAF79-694B-4967-8DD8-D42BF71887FD}">
      <dgm:prSet/>
      <dgm:spPr/>
      <dgm:t>
        <a:bodyPr/>
        <a:lstStyle/>
        <a:p>
          <a:r>
            <a:rPr lang="en-US"/>
            <a:t>Because despite what the ominous-sounding name may suggest, an “aggravated felony” need not be “aggravated” or a “felony” to qualify as such a crime. </a:t>
          </a:r>
        </a:p>
      </dgm:t>
    </dgm:pt>
    <dgm:pt modelId="{D02AD531-0F6E-41CC-90C9-B5C4AB4B7F71}" type="parTrans" cxnId="{D2FE86B1-48D5-4AD6-8385-272B837D243E}">
      <dgm:prSet/>
      <dgm:spPr/>
      <dgm:t>
        <a:bodyPr/>
        <a:lstStyle/>
        <a:p>
          <a:endParaRPr lang="en-US"/>
        </a:p>
      </dgm:t>
    </dgm:pt>
    <dgm:pt modelId="{61525D93-4CFC-4FD8-9419-798AC86A30A6}" type="sibTrans" cxnId="{D2FE86B1-48D5-4AD6-8385-272B837D243E}">
      <dgm:prSet/>
      <dgm:spPr/>
      <dgm:t>
        <a:bodyPr/>
        <a:lstStyle/>
        <a:p>
          <a:endParaRPr lang="en-US"/>
        </a:p>
      </dgm:t>
    </dgm:pt>
    <dgm:pt modelId="{D4C915AF-ECA9-4608-88F6-5E0A022492CE}">
      <dgm:prSet/>
      <dgm:spPr/>
      <dgm:t>
        <a:bodyPr/>
        <a:lstStyle/>
        <a:p>
          <a:r>
            <a:rPr lang="en-US"/>
            <a:t>Instead, an “aggravated felony” is simply an offense that Congress sees fit to label as such and today includes many nonviolent and seemingly “minor” offenses. This is the reason these can be controversial. </a:t>
          </a:r>
        </a:p>
      </dgm:t>
    </dgm:pt>
    <dgm:pt modelId="{2B9E21A4-7E84-40C5-99D1-04693F92622F}" type="parTrans" cxnId="{E7907A5C-B7D8-4456-B1EA-21F34A1474B9}">
      <dgm:prSet/>
      <dgm:spPr/>
      <dgm:t>
        <a:bodyPr/>
        <a:lstStyle/>
        <a:p>
          <a:endParaRPr lang="en-US"/>
        </a:p>
      </dgm:t>
    </dgm:pt>
    <dgm:pt modelId="{D93A3E47-0C9D-4F9F-9825-E0883A9F52D6}" type="sibTrans" cxnId="{E7907A5C-B7D8-4456-B1EA-21F34A1474B9}">
      <dgm:prSet/>
      <dgm:spPr/>
      <dgm:t>
        <a:bodyPr/>
        <a:lstStyle/>
        <a:p>
          <a:endParaRPr lang="en-US"/>
        </a:p>
      </dgm:t>
    </dgm:pt>
    <dgm:pt modelId="{4A7BEE7B-E75C-42B6-843D-BB444438967B}">
      <dgm:prSet/>
      <dgm:spPr/>
      <dgm:t>
        <a:bodyPr/>
        <a:lstStyle/>
        <a:p>
          <a:r>
            <a:rPr lang="en-US"/>
            <a:t>Source:   http://www.immigrationpolicy.org/just-facts/aggravated-felonies-overview)</a:t>
          </a:r>
        </a:p>
      </dgm:t>
    </dgm:pt>
    <dgm:pt modelId="{9A818AEF-3888-47BB-9CAA-4008CC6B42F3}" type="parTrans" cxnId="{167F50B7-3CB2-49A0-B57D-C5CD1CD28364}">
      <dgm:prSet/>
      <dgm:spPr/>
      <dgm:t>
        <a:bodyPr/>
        <a:lstStyle/>
        <a:p>
          <a:endParaRPr lang="en-US"/>
        </a:p>
      </dgm:t>
    </dgm:pt>
    <dgm:pt modelId="{14AE3D31-DE40-4BF9-9597-E8466325FA68}" type="sibTrans" cxnId="{167F50B7-3CB2-49A0-B57D-C5CD1CD28364}">
      <dgm:prSet/>
      <dgm:spPr/>
      <dgm:t>
        <a:bodyPr/>
        <a:lstStyle/>
        <a:p>
          <a:endParaRPr lang="en-US"/>
        </a:p>
      </dgm:t>
    </dgm:pt>
    <dgm:pt modelId="{D631C22A-F8AB-42F6-8D90-209E67ABB210}" type="pres">
      <dgm:prSet presAssocID="{12D3A175-E9CA-4082-952F-7DF6A0C6A8C4}" presName="Name0" presStyleCnt="0">
        <dgm:presLayoutVars>
          <dgm:dir/>
          <dgm:animLvl val="lvl"/>
          <dgm:resizeHandles val="exact"/>
        </dgm:presLayoutVars>
      </dgm:prSet>
      <dgm:spPr/>
    </dgm:pt>
    <dgm:pt modelId="{3A5AC044-874A-425C-AB53-2B1E9C674061}" type="pres">
      <dgm:prSet presAssocID="{4A7BEE7B-E75C-42B6-843D-BB444438967B}" presName="boxAndChildren" presStyleCnt="0"/>
      <dgm:spPr/>
    </dgm:pt>
    <dgm:pt modelId="{7AEA2F2C-90D6-4470-A15E-225221EDFA8E}" type="pres">
      <dgm:prSet presAssocID="{4A7BEE7B-E75C-42B6-843D-BB444438967B}" presName="parentTextBox" presStyleLbl="node1" presStyleIdx="0" presStyleCnt="3"/>
      <dgm:spPr/>
    </dgm:pt>
    <dgm:pt modelId="{A9F72765-7301-48A5-B4D3-8B4B8E5FF451}" type="pres">
      <dgm:prSet presAssocID="{D93A3E47-0C9D-4F9F-9825-E0883A9F52D6}" presName="sp" presStyleCnt="0"/>
      <dgm:spPr/>
    </dgm:pt>
    <dgm:pt modelId="{BB72643F-31D1-47CA-B06A-12B1BD1A459E}" type="pres">
      <dgm:prSet presAssocID="{D4C915AF-ECA9-4608-88F6-5E0A022492CE}" presName="arrowAndChildren" presStyleCnt="0"/>
      <dgm:spPr/>
    </dgm:pt>
    <dgm:pt modelId="{4BC67BD3-BFF4-42D7-8AC9-AEBF76C787BF}" type="pres">
      <dgm:prSet presAssocID="{D4C915AF-ECA9-4608-88F6-5E0A022492CE}" presName="parentTextArrow" presStyleLbl="node1" presStyleIdx="1" presStyleCnt="3"/>
      <dgm:spPr/>
    </dgm:pt>
    <dgm:pt modelId="{39711343-C98E-4E99-9EE5-B9723A52EB2D}" type="pres">
      <dgm:prSet presAssocID="{61525D93-4CFC-4FD8-9419-798AC86A30A6}" presName="sp" presStyleCnt="0"/>
      <dgm:spPr/>
    </dgm:pt>
    <dgm:pt modelId="{8B694345-9ECB-4294-870F-76444B9B58F3}" type="pres">
      <dgm:prSet presAssocID="{8DDDAF79-694B-4967-8DD8-D42BF71887FD}" presName="arrowAndChildren" presStyleCnt="0"/>
      <dgm:spPr/>
    </dgm:pt>
    <dgm:pt modelId="{F01A6156-55AE-4091-8684-4657E466DF9F}" type="pres">
      <dgm:prSet presAssocID="{8DDDAF79-694B-4967-8DD8-D42BF71887FD}" presName="parentTextArrow" presStyleLbl="node1" presStyleIdx="2" presStyleCnt="3"/>
      <dgm:spPr/>
    </dgm:pt>
  </dgm:ptLst>
  <dgm:cxnLst>
    <dgm:cxn modelId="{7CF80B0E-BFB4-4D47-8A93-4C0C0E68A21D}" type="presOf" srcId="{D4C915AF-ECA9-4608-88F6-5E0A022492CE}" destId="{4BC67BD3-BFF4-42D7-8AC9-AEBF76C787BF}" srcOrd="0" destOrd="0" presId="urn:microsoft.com/office/officeart/2005/8/layout/process4"/>
    <dgm:cxn modelId="{8E1E3E1E-91E5-4C8A-B161-48D54A73BACB}" type="presOf" srcId="{12D3A175-E9CA-4082-952F-7DF6A0C6A8C4}" destId="{D631C22A-F8AB-42F6-8D90-209E67ABB210}" srcOrd="0" destOrd="0" presId="urn:microsoft.com/office/officeart/2005/8/layout/process4"/>
    <dgm:cxn modelId="{7CA76E35-5508-4948-AECE-84C87CF80881}" type="presOf" srcId="{4A7BEE7B-E75C-42B6-843D-BB444438967B}" destId="{7AEA2F2C-90D6-4470-A15E-225221EDFA8E}" srcOrd="0" destOrd="0" presId="urn:microsoft.com/office/officeart/2005/8/layout/process4"/>
    <dgm:cxn modelId="{E7907A5C-B7D8-4456-B1EA-21F34A1474B9}" srcId="{12D3A175-E9CA-4082-952F-7DF6A0C6A8C4}" destId="{D4C915AF-ECA9-4608-88F6-5E0A022492CE}" srcOrd="1" destOrd="0" parTransId="{2B9E21A4-7E84-40C5-99D1-04693F92622F}" sibTransId="{D93A3E47-0C9D-4F9F-9825-E0883A9F52D6}"/>
    <dgm:cxn modelId="{D2FE86B1-48D5-4AD6-8385-272B837D243E}" srcId="{12D3A175-E9CA-4082-952F-7DF6A0C6A8C4}" destId="{8DDDAF79-694B-4967-8DD8-D42BF71887FD}" srcOrd="0" destOrd="0" parTransId="{D02AD531-0F6E-41CC-90C9-B5C4AB4B7F71}" sibTransId="{61525D93-4CFC-4FD8-9419-798AC86A30A6}"/>
    <dgm:cxn modelId="{167F50B7-3CB2-49A0-B57D-C5CD1CD28364}" srcId="{12D3A175-E9CA-4082-952F-7DF6A0C6A8C4}" destId="{4A7BEE7B-E75C-42B6-843D-BB444438967B}" srcOrd="2" destOrd="0" parTransId="{9A818AEF-3888-47BB-9CAA-4008CC6B42F3}" sibTransId="{14AE3D31-DE40-4BF9-9597-E8466325FA68}"/>
    <dgm:cxn modelId="{A419B7B7-967A-4985-A8D1-E7885B249D72}" type="presOf" srcId="{8DDDAF79-694B-4967-8DD8-D42BF71887FD}" destId="{F01A6156-55AE-4091-8684-4657E466DF9F}" srcOrd="0" destOrd="0" presId="urn:microsoft.com/office/officeart/2005/8/layout/process4"/>
    <dgm:cxn modelId="{1A2A2772-EBB3-4FAA-9F83-3ECF623C51EA}" type="presParOf" srcId="{D631C22A-F8AB-42F6-8D90-209E67ABB210}" destId="{3A5AC044-874A-425C-AB53-2B1E9C674061}" srcOrd="0" destOrd="0" presId="urn:microsoft.com/office/officeart/2005/8/layout/process4"/>
    <dgm:cxn modelId="{311EDF54-A8D8-4B6B-8E82-4995D63E4EFE}" type="presParOf" srcId="{3A5AC044-874A-425C-AB53-2B1E9C674061}" destId="{7AEA2F2C-90D6-4470-A15E-225221EDFA8E}" srcOrd="0" destOrd="0" presId="urn:microsoft.com/office/officeart/2005/8/layout/process4"/>
    <dgm:cxn modelId="{326A3B18-A9A1-430B-B0F2-8FB82078E7BD}" type="presParOf" srcId="{D631C22A-F8AB-42F6-8D90-209E67ABB210}" destId="{A9F72765-7301-48A5-B4D3-8B4B8E5FF451}" srcOrd="1" destOrd="0" presId="urn:microsoft.com/office/officeart/2005/8/layout/process4"/>
    <dgm:cxn modelId="{00BABB7E-5496-4829-9DE1-2F91B399C7AF}" type="presParOf" srcId="{D631C22A-F8AB-42F6-8D90-209E67ABB210}" destId="{BB72643F-31D1-47CA-B06A-12B1BD1A459E}" srcOrd="2" destOrd="0" presId="urn:microsoft.com/office/officeart/2005/8/layout/process4"/>
    <dgm:cxn modelId="{74F1B412-2DD3-4C45-B359-8716375CF8C0}" type="presParOf" srcId="{BB72643F-31D1-47CA-B06A-12B1BD1A459E}" destId="{4BC67BD3-BFF4-42D7-8AC9-AEBF76C787BF}" srcOrd="0" destOrd="0" presId="urn:microsoft.com/office/officeart/2005/8/layout/process4"/>
    <dgm:cxn modelId="{A8AC9D16-863D-40AB-9DA9-2D82CD794891}" type="presParOf" srcId="{D631C22A-F8AB-42F6-8D90-209E67ABB210}" destId="{39711343-C98E-4E99-9EE5-B9723A52EB2D}" srcOrd="3" destOrd="0" presId="urn:microsoft.com/office/officeart/2005/8/layout/process4"/>
    <dgm:cxn modelId="{07E2D64F-6908-498E-8A3D-7520AB3F439E}" type="presParOf" srcId="{D631C22A-F8AB-42F6-8D90-209E67ABB210}" destId="{8B694345-9ECB-4294-870F-76444B9B58F3}" srcOrd="4" destOrd="0" presId="urn:microsoft.com/office/officeart/2005/8/layout/process4"/>
    <dgm:cxn modelId="{29B9EDAB-2F0C-4FA6-B3F4-658CF0E6ABD8}" type="presParOf" srcId="{8B694345-9ECB-4294-870F-76444B9B58F3}" destId="{F01A6156-55AE-4091-8684-4657E466DF9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21BBF-246B-4853-90FD-FD9C76CC24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4F83483-AD5B-4965-88C4-0F3FDB312007}">
      <dgm:prSet/>
      <dgm:spPr/>
      <dgm:t>
        <a:bodyPr/>
        <a:lstStyle/>
        <a:p>
          <a:r>
            <a:rPr lang="en-US"/>
            <a:t>The inadmissibility and deportability grounds can be described as falling into the following seven general categories:</a:t>
          </a:r>
        </a:p>
      </dgm:t>
    </dgm:pt>
    <dgm:pt modelId="{E77ABFF3-299E-41D4-BBF4-53245FADD181}" type="parTrans" cxnId="{0AE77782-FC7D-435E-AE5C-23FAD06E3FC5}">
      <dgm:prSet/>
      <dgm:spPr/>
      <dgm:t>
        <a:bodyPr/>
        <a:lstStyle/>
        <a:p>
          <a:endParaRPr lang="en-US"/>
        </a:p>
      </dgm:t>
    </dgm:pt>
    <dgm:pt modelId="{83FB1B12-B5E9-4BAF-83DA-36BA145CA2B8}" type="sibTrans" cxnId="{0AE77782-FC7D-435E-AE5C-23FAD06E3FC5}">
      <dgm:prSet/>
      <dgm:spPr/>
      <dgm:t>
        <a:bodyPr/>
        <a:lstStyle/>
        <a:p>
          <a:endParaRPr lang="en-US"/>
        </a:p>
      </dgm:t>
    </dgm:pt>
    <dgm:pt modelId="{9D53ED21-E066-4975-BF1A-2817C6323DB6}">
      <dgm:prSet/>
      <dgm:spPr/>
      <dgm:t>
        <a:bodyPr/>
        <a:lstStyle/>
        <a:p>
          <a:r>
            <a:rPr lang="en-US"/>
            <a:t>Health related;</a:t>
          </a:r>
        </a:p>
      </dgm:t>
    </dgm:pt>
    <dgm:pt modelId="{8DB83FE5-5526-4E3B-A7CB-2A8D6A3D51C5}" type="parTrans" cxnId="{D0353E33-8338-4FE6-85C8-3AB8F685C754}">
      <dgm:prSet/>
      <dgm:spPr/>
      <dgm:t>
        <a:bodyPr/>
        <a:lstStyle/>
        <a:p>
          <a:endParaRPr lang="en-US"/>
        </a:p>
      </dgm:t>
    </dgm:pt>
    <dgm:pt modelId="{875B8045-76AA-451D-91ED-B3AA1839D07C}" type="sibTrans" cxnId="{D0353E33-8338-4FE6-85C8-3AB8F685C754}">
      <dgm:prSet/>
      <dgm:spPr/>
      <dgm:t>
        <a:bodyPr/>
        <a:lstStyle/>
        <a:p>
          <a:endParaRPr lang="en-US"/>
        </a:p>
      </dgm:t>
    </dgm:pt>
    <dgm:pt modelId="{58E2EB01-06CA-46A9-9684-630EE7373A9F}">
      <dgm:prSet/>
      <dgm:spPr/>
      <dgm:t>
        <a:bodyPr/>
        <a:lstStyle/>
        <a:p>
          <a:r>
            <a:rPr lang="en-US"/>
            <a:t>Economic;</a:t>
          </a:r>
        </a:p>
      </dgm:t>
    </dgm:pt>
    <dgm:pt modelId="{97D770E4-2AF5-4905-A5D8-AFD2B1681759}" type="parTrans" cxnId="{A9B90137-64A1-4756-87F0-8E19272D1CBB}">
      <dgm:prSet/>
      <dgm:spPr/>
      <dgm:t>
        <a:bodyPr/>
        <a:lstStyle/>
        <a:p>
          <a:endParaRPr lang="en-US"/>
        </a:p>
      </dgm:t>
    </dgm:pt>
    <dgm:pt modelId="{E8E79524-9384-49C5-BDD3-13D0BB340ED8}" type="sibTrans" cxnId="{A9B90137-64A1-4756-87F0-8E19272D1CBB}">
      <dgm:prSet/>
      <dgm:spPr/>
      <dgm:t>
        <a:bodyPr/>
        <a:lstStyle/>
        <a:p>
          <a:endParaRPr lang="en-US"/>
        </a:p>
      </dgm:t>
    </dgm:pt>
    <dgm:pt modelId="{C19BF5C7-5444-4D36-9D2E-779095B32017}">
      <dgm:prSet/>
      <dgm:spPr/>
      <dgm:t>
        <a:bodyPr/>
        <a:lstStyle/>
        <a:p>
          <a:r>
            <a:rPr lang="en-US"/>
            <a:t>Criminal;</a:t>
          </a:r>
        </a:p>
      </dgm:t>
    </dgm:pt>
    <dgm:pt modelId="{AE7FB8B9-62BE-4B91-9DA2-AD6374639847}" type="parTrans" cxnId="{FEACBFB3-79F6-4604-88ED-24561E322857}">
      <dgm:prSet/>
      <dgm:spPr/>
      <dgm:t>
        <a:bodyPr/>
        <a:lstStyle/>
        <a:p>
          <a:endParaRPr lang="en-US"/>
        </a:p>
      </dgm:t>
    </dgm:pt>
    <dgm:pt modelId="{13469420-424B-40A8-9DE6-45D0554EEE83}" type="sibTrans" cxnId="{FEACBFB3-79F6-4604-88ED-24561E322857}">
      <dgm:prSet/>
      <dgm:spPr/>
      <dgm:t>
        <a:bodyPr/>
        <a:lstStyle/>
        <a:p>
          <a:endParaRPr lang="en-US"/>
        </a:p>
      </dgm:t>
    </dgm:pt>
    <dgm:pt modelId="{AFF73D7D-C421-4F6E-9851-7869AE25BF21}">
      <dgm:prSet/>
      <dgm:spPr/>
      <dgm:t>
        <a:bodyPr/>
        <a:lstStyle/>
        <a:p>
          <a:r>
            <a:rPr lang="en-US"/>
            <a:t>Security and foreign policy;</a:t>
          </a:r>
        </a:p>
      </dgm:t>
    </dgm:pt>
    <dgm:pt modelId="{C84935C3-4BAC-480C-A6C7-012D315C4B67}" type="parTrans" cxnId="{6C7194E2-59C4-482D-B512-9EF9CB0555ED}">
      <dgm:prSet/>
      <dgm:spPr/>
      <dgm:t>
        <a:bodyPr/>
        <a:lstStyle/>
        <a:p>
          <a:endParaRPr lang="en-US"/>
        </a:p>
      </dgm:t>
    </dgm:pt>
    <dgm:pt modelId="{ABE6191C-734D-4AF6-9311-CC818BE23876}" type="sibTrans" cxnId="{6C7194E2-59C4-482D-B512-9EF9CB0555ED}">
      <dgm:prSet/>
      <dgm:spPr/>
      <dgm:t>
        <a:bodyPr/>
        <a:lstStyle/>
        <a:p>
          <a:endParaRPr lang="en-US"/>
        </a:p>
      </dgm:t>
    </dgm:pt>
    <dgm:pt modelId="{D2A6914D-D190-432B-8DD7-BECB51BECD2D}">
      <dgm:prSet/>
      <dgm:spPr/>
      <dgm:t>
        <a:bodyPr/>
        <a:lstStyle/>
        <a:p>
          <a:r>
            <a:rPr lang="en-US"/>
            <a:t>Immigration violations;</a:t>
          </a:r>
        </a:p>
      </dgm:t>
    </dgm:pt>
    <dgm:pt modelId="{1031BD0C-FE4F-4088-8958-052BC74D4490}" type="parTrans" cxnId="{121EFB48-6155-445D-ACAD-9E63FD58A308}">
      <dgm:prSet/>
      <dgm:spPr/>
      <dgm:t>
        <a:bodyPr/>
        <a:lstStyle/>
        <a:p>
          <a:endParaRPr lang="en-US"/>
        </a:p>
      </dgm:t>
    </dgm:pt>
    <dgm:pt modelId="{F060C892-8721-4E11-AF29-7F609A79996E}" type="sibTrans" cxnId="{121EFB48-6155-445D-ACAD-9E63FD58A308}">
      <dgm:prSet/>
      <dgm:spPr/>
      <dgm:t>
        <a:bodyPr/>
        <a:lstStyle/>
        <a:p>
          <a:endParaRPr lang="en-US"/>
        </a:p>
      </dgm:t>
    </dgm:pt>
    <dgm:pt modelId="{673FDB43-F1F5-4D54-8DDF-4F1C8514E7DD}">
      <dgm:prSet/>
      <dgm:spPr/>
      <dgm:t>
        <a:bodyPr/>
        <a:lstStyle/>
        <a:p>
          <a:r>
            <a:rPr lang="en-US"/>
            <a:t>Quasi-criminal; and</a:t>
          </a:r>
        </a:p>
      </dgm:t>
    </dgm:pt>
    <dgm:pt modelId="{7C7A323C-46D0-4613-9F48-120729A057AE}" type="parTrans" cxnId="{934EF420-965F-4949-B9AD-9D3D748AE9F1}">
      <dgm:prSet/>
      <dgm:spPr/>
      <dgm:t>
        <a:bodyPr/>
        <a:lstStyle/>
        <a:p>
          <a:endParaRPr lang="en-US"/>
        </a:p>
      </dgm:t>
    </dgm:pt>
    <dgm:pt modelId="{09F26D31-FFC0-459D-BF76-1248E78279C9}" type="sibTrans" cxnId="{934EF420-965F-4949-B9AD-9D3D748AE9F1}">
      <dgm:prSet/>
      <dgm:spPr/>
      <dgm:t>
        <a:bodyPr/>
        <a:lstStyle/>
        <a:p>
          <a:endParaRPr lang="en-US"/>
        </a:p>
      </dgm:t>
    </dgm:pt>
    <dgm:pt modelId="{47E11D80-92AC-49F7-B08F-540E29ADDE1A}">
      <dgm:prSet/>
      <dgm:spPr/>
      <dgm:t>
        <a:bodyPr/>
        <a:lstStyle/>
        <a:p>
          <a:r>
            <a:rPr lang="en-US"/>
            <a:t>Miscellaneous</a:t>
          </a:r>
        </a:p>
      </dgm:t>
    </dgm:pt>
    <dgm:pt modelId="{09E6680E-8EBC-41E3-89AD-B614034DDE45}" type="parTrans" cxnId="{CBD227B1-A47C-482C-A8DF-3D98B5CABB0A}">
      <dgm:prSet/>
      <dgm:spPr/>
      <dgm:t>
        <a:bodyPr/>
        <a:lstStyle/>
        <a:p>
          <a:endParaRPr lang="en-US"/>
        </a:p>
      </dgm:t>
    </dgm:pt>
    <dgm:pt modelId="{65745233-9079-451B-878E-E235C80F84DA}" type="sibTrans" cxnId="{CBD227B1-A47C-482C-A8DF-3D98B5CABB0A}">
      <dgm:prSet/>
      <dgm:spPr/>
      <dgm:t>
        <a:bodyPr/>
        <a:lstStyle/>
        <a:p>
          <a:endParaRPr lang="en-US"/>
        </a:p>
      </dgm:t>
    </dgm:pt>
    <dgm:pt modelId="{A0555F10-4D85-4355-94EA-D177E78421BA}">
      <dgm:prSet/>
      <dgm:spPr/>
      <dgm:t>
        <a:bodyPr/>
        <a:lstStyle/>
        <a:p>
          <a:r>
            <a:rPr lang="en-US" b="1"/>
            <a:t>NOTE: The deportability grounds nearly mirror the inadmissibility  provisions and will be described under a separate sections within each of the above categories</a:t>
          </a:r>
          <a:r>
            <a:rPr lang="en-US"/>
            <a:t>.</a:t>
          </a:r>
        </a:p>
      </dgm:t>
    </dgm:pt>
    <dgm:pt modelId="{274B9830-A0FF-4A2F-9F48-6C7C7F95D437}" type="parTrans" cxnId="{C55F7064-2E66-4079-9F3D-63717B6D058F}">
      <dgm:prSet/>
      <dgm:spPr/>
      <dgm:t>
        <a:bodyPr/>
        <a:lstStyle/>
        <a:p>
          <a:endParaRPr lang="en-US"/>
        </a:p>
      </dgm:t>
    </dgm:pt>
    <dgm:pt modelId="{D637400D-149B-4CC0-BB8C-FB11CA3501BD}" type="sibTrans" cxnId="{C55F7064-2E66-4079-9F3D-63717B6D058F}">
      <dgm:prSet/>
      <dgm:spPr/>
      <dgm:t>
        <a:bodyPr/>
        <a:lstStyle/>
        <a:p>
          <a:endParaRPr lang="en-US"/>
        </a:p>
      </dgm:t>
    </dgm:pt>
    <dgm:pt modelId="{3AB01FEC-D1B2-477B-8490-6ECC40EB1793}" type="pres">
      <dgm:prSet presAssocID="{4F821BBF-246B-4853-90FD-FD9C76CC24BD}" presName="linear" presStyleCnt="0">
        <dgm:presLayoutVars>
          <dgm:animLvl val="lvl"/>
          <dgm:resizeHandles val="exact"/>
        </dgm:presLayoutVars>
      </dgm:prSet>
      <dgm:spPr/>
    </dgm:pt>
    <dgm:pt modelId="{2E0B14F0-87F3-49C0-95C0-BDD790510B3B}" type="pres">
      <dgm:prSet presAssocID="{24F83483-AD5B-4965-88C4-0F3FDB312007}" presName="parentText" presStyleLbl="node1" presStyleIdx="0" presStyleCnt="1">
        <dgm:presLayoutVars>
          <dgm:chMax val="0"/>
          <dgm:bulletEnabled val="1"/>
        </dgm:presLayoutVars>
      </dgm:prSet>
      <dgm:spPr/>
    </dgm:pt>
    <dgm:pt modelId="{AEC465A2-C9FF-4AAD-AFC9-C3BAB7284FC2}" type="pres">
      <dgm:prSet presAssocID="{24F83483-AD5B-4965-88C4-0F3FDB312007}" presName="childText" presStyleLbl="revTx" presStyleIdx="0" presStyleCnt="1">
        <dgm:presLayoutVars>
          <dgm:bulletEnabled val="1"/>
        </dgm:presLayoutVars>
      </dgm:prSet>
      <dgm:spPr/>
    </dgm:pt>
  </dgm:ptLst>
  <dgm:cxnLst>
    <dgm:cxn modelId="{A66D511F-5978-45FC-A6EC-F6A98F32BB01}" type="presOf" srcId="{AFF73D7D-C421-4F6E-9851-7869AE25BF21}" destId="{AEC465A2-C9FF-4AAD-AFC9-C3BAB7284FC2}" srcOrd="0" destOrd="3" presId="urn:microsoft.com/office/officeart/2005/8/layout/vList2"/>
    <dgm:cxn modelId="{934EF420-965F-4949-B9AD-9D3D748AE9F1}" srcId="{24F83483-AD5B-4965-88C4-0F3FDB312007}" destId="{673FDB43-F1F5-4D54-8DDF-4F1C8514E7DD}" srcOrd="5" destOrd="0" parTransId="{7C7A323C-46D0-4613-9F48-120729A057AE}" sibTransId="{09F26D31-FFC0-459D-BF76-1248E78279C9}"/>
    <dgm:cxn modelId="{1E7E4028-B0B4-421C-9270-4A6E8106B461}" type="presOf" srcId="{C19BF5C7-5444-4D36-9D2E-779095B32017}" destId="{AEC465A2-C9FF-4AAD-AFC9-C3BAB7284FC2}" srcOrd="0" destOrd="2" presId="urn:microsoft.com/office/officeart/2005/8/layout/vList2"/>
    <dgm:cxn modelId="{93FCB62A-C2A8-41F0-A074-B1DC8DE43BE8}" type="presOf" srcId="{D2A6914D-D190-432B-8DD7-BECB51BECD2D}" destId="{AEC465A2-C9FF-4AAD-AFC9-C3BAB7284FC2}" srcOrd="0" destOrd="4" presId="urn:microsoft.com/office/officeart/2005/8/layout/vList2"/>
    <dgm:cxn modelId="{D0353E33-8338-4FE6-85C8-3AB8F685C754}" srcId="{24F83483-AD5B-4965-88C4-0F3FDB312007}" destId="{9D53ED21-E066-4975-BF1A-2817C6323DB6}" srcOrd="0" destOrd="0" parTransId="{8DB83FE5-5526-4E3B-A7CB-2A8D6A3D51C5}" sibTransId="{875B8045-76AA-451D-91ED-B3AA1839D07C}"/>
    <dgm:cxn modelId="{A9B90137-64A1-4756-87F0-8E19272D1CBB}" srcId="{24F83483-AD5B-4965-88C4-0F3FDB312007}" destId="{58E2EB01-06CA-46A9-9684-630EE7373A9F}" srcOrd="1" destOrd="0" parTransId="{97D770E4-2AF5-4905-A5D8-AFD2B1681759}" sibTransId="{E8E79524-9384-49C5-BDD3-13D0BB340ED8}"/>
    <dgm:cxn modelId="{A86EBE5B-95CC-465B-891E-80D97D4A002A}" type="presOf" srcId="{47E11D80-92AC-49F7-B08F-540E29ADDE1A}" destId="{AEC465A2-C9FF-4AAD-AFC9-C3BAB7284FC2}" srcOrd="0" destOrd="6" presId="urn:microsoft.com/office/officeart/2005/8/layout/vList2"/>
    <dgm:cxn modelId="{6A35A242-AA6D-4188-BE5D-7E8EAF7AC4DA}" type="presOf" srcId="{4F821BBF-246B-4853-90FD-FD9C76CC24BD}" destId="{3AB01FEC-D1B2-477B-8490-6ECC40EB1793}" srcOrd="0" destOrd="0" presId="urn:microsoft.com/office/officeart/2005/8/layout/vList2"/>
    <dgm:cxn modelId="{C55F7064-2E66-4079-9F3D-63717B6D058F}" srcId="{47E11D80-92AC-49F7-B08F-540E29ADDE1A}" destId="{A0555F10-4D85-4355-94EA-D177E78421BA}" srcOrd="0" destOrd="0" parTransId="{274B9830-A0FF-4A2F-9F48-6C7C7F95D437}" sibTransId="{D637400D-149B-4CC0-BB8C-FB11CA3501BD}"/>
    <dgm:cxn modelId="{121EFB48-6155-445D-ACAD-9E63FD58A308}" srcId="{24F83483-AD5B-4965-88C4-0F3FDB312007}" destId="{D2A6914D-D190-432B-8DD7-BECB51BECD2D}" srcOrd="4" destOrd="0" parTransId="{1031BD0C-FE4F-4088-8958-052BC74D4490}" sibTransId="{F060C892-8721-4E11-AF29-7F609A79996E}"/>
    <dgm:cxn modelId="{D0EC014B-CB57-4BE6-82D4-EC10EEC3E3CA}" type="presOf" srcId="{A0555F10-4D85-4355-94EA-D177E78421BA}" destId="{AEC465A2-C9FF-4AAD-AFC9-C3BAB7284FC2}" srcOrd="0" destOrd="7" presId="urn:microsoft.com/office/officeart/2005/8/layout/vList2"/>
    <dgm:cxn modelId="{0AE77782-FC7D-435E-AE5C-23FAD06E3FC5}" srcId="{4F821BBF-246B-4853-90FD-FD9C76CC24BD}" destId="{24F83483-AD5B-4965-88C4-0F3FDB312007}" srcOrd="0" destOrd="0" parTransId="{E77ABFF3-299E-41D4-BBF4-53245FADD181}" sibTransId="{83FB1B12-B5E9-4BAF-83DA-36BA145CA2B8}"/>
    <dgm:cxn modelId="{D7893C9F-FC97-46C6-9C93-B67E73FF701F}" type="presOf" srcId="{9D53ED21-E066-4975-BF1A-2817C6323DB6}" destId="{AEC465A2-C9FF-4AAD-AFC9-C3BAB7284FC2}" srcOrd="0" destOrd="0" presId="urn:microsoft.com/office/officeart/2005/8/layout/vList2"/>
    <dgm:cxn modelId="{CBD227B1-A47C-482C-A8DF-3D98B5CABB0A}" srcId="{24F83483-AD5B-4965-88C4-0F3FDB312007}" destId="{47E11D80-92AC-49F7-B08F-540E29ADDE1A}" srcOrd="6" destOrd="0" parTransId="{09E6680E-8EBC-41E3-89AD-B614034DDE45}" sibTransId="{65745233-9079-451B-878E-E235C80F84DA}"/>
    <dgm:cxn modelId="{FEACBFB3-79F6-4604-88ED-24561E322857}" srcId="{24F83483-AD5B-4965-88C4-0F3FDB312007}" destId="{C19BF5C7-5444-4D36-9D2E-779095B32017}" srcOrd="2" destOrd="0" parTransId="{AE7FB8B9-62BE-4B91-9DA2-AD6374639847}" sibTransId="{13469420-424B-40A8-9DE6-45D0554EEE83}"/>
    <dgm:cxn modelId="{C672B5CD-7141-437B-96CC-3579C9EBC3F8}" type="presOf" srcId="{673FDB43-F1F5-4D54-8DDF-4F1C8514E7DD}" destId="{AEC465A2-C9FF-4AAD-AFC9-C3BAB7284FC2}" srcOrd="0" destOrd="5" presId="urn:microsoft.com/office/officeart/2005/8/layout/vList2"/>
    <dgm:cxn modelId="{6C7194E2-59C4-482D-B512-9EF9CB0555ED}" srcId="{24F83483-AD5B-4965-88C4-0F3FDB312007}" destId="{AFF73D7D-C421-4F6E-9851-7869AE25BF21}" srcOrd="3" destOrd="0" parTransId="{C84935C3-4BAC-480C-A6C7-012D315C4B67}" sibTransId="{ABE6191C-734D-4AF6-9311-CC818BE23876}"/>
    <dgm:cxn modelId="{39D2E1E7-9193-481E-9F9C-CC75A9B23A65}" type="presOf" srcId="{24F83483-AD5B-4965-88C4-0F3FDB312007}" destId="{2E0B14F0-87F3-49C0-95C0-BDD790510B3B}" srcOrd="0" destOrd="0" presId="urn:microsoft.com/office/officeart/2005/8/layout/vList2"/>
    <dgm:cxn modelId="{40B16EFB-F409-4583-8CBF-860ED0747C3D}" type="presOf" srcId="{58E2EB01-06CA-46A9-9684-630EE7373A9F}" destId="{AEC465A2-C9FF-4AAD-AFC9-C3BAB7284FC2}" srcOrd="0" destOrd="1" presId="urn:microsoft.com/office/officeart/2005/8/layout/vList2"/>
    <dgm:cxn modelId="{99550520-C333-47AA-B983-DAD5AB57D5A4}" type="presParOf" srcId="{3AB01FEC-D1B2-477B-8490-6ECC40EB1793}" destId="{2E0B14F0-87F3-49C0-95C0-BDD790510B3B}" srcOrd="0" destOrd="0" presId="urn:microsoft.com/office/officeart/2005/8/layout/vList2"/>
    <dgm:cxn modelId="{5144D005-0575-4ED5-841E-1AC767749A7E}" type="presParOf" srcId="{3AB01FEC-D1B2-477B-8490-6ECC40EB1793}" destId="{AEC465A2-C9FF-4AAD-AFC9-C3BAB7284FC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DAF2DA-E7FF-4A2C-9BA0-99B05369370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E30A735-AAD8-47C7-BD5F-3FAF424A1923}">
      <dgm:prSet/>
      <dgm:spPr/>
      <dgm:t>
        <a:bodyPr/>
        <a:lstStyle/>
        <a:p>
          <a:r>
            <a:rPr lang="en-US"/>
            <a:t>A non-citizen is deportable if he/she is convicted of breaking any law regarding the purchase, sale, offering for sale, exchange, use, owning, possessing, or carrying of any weapon, part or accessory that is a firearm or destructive defined in 18 USC Section 921(a).</a:t>
          </a:r>
        </a:p>
      </dgm:t>
    </dgm:pt>
    <dgm:pt modelId="{0F2D19CE-D135-44E8-9BB8-8B26C3BE527B}" type="parTrans" cxnId="{AF473CE0-DFEA-4180-A39A-CC3E81FEAD33}">
      <dgm:prSet/>
      <dgm:spPr/>
      <dgm:t>
        <a:bodyPr/>
        <a:lstStyle/>
        <a:p>
          <a:endParaRPr lang="en-US"/>
        </a:p>
      </dgm:t>
    </dgm:pt>
    <dgm:pt modelId="{24BB1085-64AD-4385-8A63-35D09EC60474}" type="sibTrans" cxnId="{AF473CE0-DFEA-4180-A39A-CC3E81FEAD33}">
      <dgm:prSet/>
      <dgm:spPr/>
      <dgm:t>
        <a:bodyPr/>
        <a:lstStyle/>
        <a:p>
          <a:endParaRPr lang="en-US"/>
        </a:p>
      </dgm:t>
    </dgm:pt>
    <dgm:pt modelId="{35085F07-07D4-434F-8AE4-709E6D886929}">
      <dgm:prSet/>
      <dgm:spPr/>
      <dgm:t>
        <a:bodyPr/>
        <a:lstStyle/>
        <a:p>
          <a:r>
            <a:rPr lang="en-US"/>
            <a:t>The statutory prohibition is </a:t>
          </a:r>
          <a:r>
            <a:rPr lang="en-US" b="1"/>
            <a:t>broad and could include an offense that might not result in incarceration.   </a:t>
          </a:r>
          <a:r>
            <a:rPr lang="en-US"/>
            <a:t> </a:t>
          </a:r>
        </a:p>
      </dgm:t>
    </dgm:pt>
    <dgm:pt modelId="{4CE4ABC7-9B33-42EC-ACF7-4DAA2B3B6936}" type="parTrans" cxnId="{C0FCD35A-29A5-47E5-93F6-67A8DD6087DA}">
      <dgm:prSet/>
      <dgm:spPr/>
      <dgm:t>
        <a:bodyPr/>
        <a:lstStyle/>
        <a:p>
          <a:endParaRPr lang="en-US"/>
        </a:p>
      </dgm:t>
    </dgm:pt>
    <dgm:pt modelId="{706459D5-41C4-4F5F-9E66-275D17C6F171}" type="sibTrans" cxnId="{C0FCD35A-29A5-47E5-93F6-67A8DD6087DA}">
      <dgm:prSet/>
      <dgm:spPr/>
      <dgm:t>
        <a:bodyPr/>
        <a:lstStyle/>
        <a:p>
          <a:endParaRPr lang="en-US"/>
        </a:p>
      </dgm:t>
    </dgm:pt>
    <dgm:pt modelId="{A0285CB1-4F95-4426-BB3B-8C306326C733}" type="pres">
      <dgm:prSet presAssocID="{CFDAF2DA-E7FF-4A2C-9BA0-99B053693707}" presName="outerComposite" presStyleCnt="0">
        <dgm:presLayoutVars>
          <dgm:chMax val="5"/>
          <dgm:dir/>
          <dgm:resizeHandles val="exact"/>
        </dgm:presLayoutVars>
      </dgm:prSet>
      <dgm:spPr/>
    </dgm:pt>
    <dgm:pt modelId="{7B7D0411-ACEE-4596-AC41-E5C2EE07719E}" type="pres">
      <dgm:prSet presAssocID="{CFDAF2DA-E7FF-4A2C-9BA0-99B053693707}" presName="dummyMaxCanvas" presStyleCnt="0">
        <dgm:presLayoutVars/>
      </dgm:prSet>
      <dgm:spPr/>
    </dgm:pt>
    <dgm:pt modelId="{68405129-15FA-43DC-8798-EDF4A6214073}" type="pres">
      <dgm:prSet presAssocID="{CFDAF2DA-E7FF-4A2C-9BA0-99B053693707}" presName="TwoNodes_1" presStyleLbl="node1" presStyleIdx="0" presStyleCnt="2">
        <dgm:presLayoutVars>
          <dgm:bulletEnabled val="1"/>
        </dgm:presLayoutVars>
      </dgm:prSet>
      <dgm:spPr/>
    </dgm:pt>
    <dgm:pt modelId="{51EE17DE-1216-4FC1-8F42-98E3E7C5D8FA}" type="pres">
      <dgm:prSet presAssocID="{CFDAF2DA-E7FF-4A2C-9BA0-99B053693707}" presName="TwoNodes_2" presStyleLbl="node1" presStyleIdx="1" presStyleCnt="2">
        <dgm:presLayoutVars>
          <dgm:bulletEnabled val="1"/>
        </dgm:presLayoutVars>
      </dgm:prSet>
      <dgm:spPr/>
    </dgm:pt>
    <dgm:pt modelId="{D8F2AF0E-7E77-44D1-8530-0EA81F62F628}" type="pres">
      <dgm:prSet presAssocID="{CFDAF2DA-E7FF-4A2C-9BA0-99B053693707}" presName="TwoConn_1-2" presStyleLbl="fgAccFollowNode1" presStyleIdx="0" presStyleCnt="1">
        <dgm:presLayoutVars>
          <dgm:bulletEnabled val="1"/>
        </dgm:presLayoutVars>
      </dgm:prSet>
      <dgm:spPr/>
    </dgm:pt>
    <dgm:pt modelId="{1A4463DD-9377-421B-B6DC-2DDF6A8B5543}" type="pres">
      <dgm:prSet presAssocID="{CFDAF2DA-E7FF-4A2C-9BA0-99B053693707}" presName="TwoNodes_1_text" presStyleLbl="node1" presStyleIdx="1" presStyleCnt="2">
        <dgm:presLayoutVars>
          <dgm:bulletEnabled val="1"/>
        </dgm:presLayoutVars>
      </dgm:prSet>
      <dgm:spPr/>
    </dgm:pt>
    <dgm:pt modelId="{EECF9EB7-870C-40CD-B0E0-E39F50F6B956}" type="pres">
      <dgm:prSet presAssocID="{CFDAF2DA-E7FF-4A2C-9BA0-99B053693707}" presName="TwoNodes_2_text" presStyleLbl="node1" presStyleIdx="1" presStyleCnt="2">
        <dgm:presLayoutVars>
          <dgm:bulletEnabled val="1"/>
        </dgm:presLayoutVars>
      </dgm:prSet>
      <dgm:spPr/>
    </dgm:pt>
  </dgm:ptLst>
  <dgm:cxnLst>
    <dgm:cxn modelId="{931EBA0A-76A7-4810-843D-902D89AE9C6C}" type="presOf" srcId="{9E30A735-AAD8-47C7-BD5F-3FAF424A1923}" destId="{1A4463DD-9377-421B-B6DC-2DDF6A8B5543}" srcOrd="1" destOrd="0" presId="urn:microsoft.com/office/officeart/2005/8/layout/vProcess5"/>
    <dgm:cxn modelId="{A2CF6E47-99BE-486C-B894-19B62100307E}" type="presOf" srcId="{35085F07-07D4-434F-8AE4-709E6D886929}" destId="{EECF9EB7-870C-40CD-B0E0-E39F50F6B956}" srcOrd="1" destOrd="0" presId="urn:microsoft.com/office/officeart/2005/8/layout/vProcess5"/>
    <dgm:cxn modelId="{094FA055-6955-4CE7-99A5-F5378BD003A0}" type="presOf" srcId="{9E30A735-AAD8-47C7-BD5F-3FAF424A1923}" destId="{68405129-15FA-43DC-8798-EDF4A6214073}" srcOrd="0" destOrd="0" presId="urn:microsoft.com/office/officeart/2005/8/layout/vProcess5"/>
    <dgm:cxn modelId="{C0FCD35A-29A5-47E5-93F6-67A8DD6087DA}" srcId="{CFDAF2DA-E7FF-4A2C-9BA0-99B053693707}" destId="{35085F07-07D4-434F-8AE4-709E6D886929}" srcOrd="1" destOrd="0" parTransId="{4CE4ABC7-9B33-42EC-ACF7-4DAA2B3B6936}" sibTransId="{706459D5-41C4-4F5F-9E66-275D17C6F171}"/>
    <dgm:cxn modelId="{5E68698C-2DC1-4EF3-886E-F8D4925B38D9}" type="presOf" srcId="{24BB1085-64AD-4385-8A63-35D09EC60474}" destId="{D8F2AF0E-7E77-44D1-8530-0EA81F62F628}" srcOrd="0" destOrd="0" presId="urn:microsoft.com/office/officeart/2005/8/layout/vProcess5"/>
    <dgm:cxn modelId="{7E443994-BABB-4AC1-8A2B-09D6BB306A33}" type="presOf" srcId="{CFDAF2DA-E7FF-4A2C-9BA0-99B053693707}" destId="{A0285CB1-4F95-4426-BB3B-8C306326C733}" srcOrd="0" destOrd="0" presId="urn:microsoft.com/office/officeart/2005/8/layout/vProcess5"/>
    <dgm:cxn modelId="{48937FA3-859C-4F8E-B89C-8F478AA9F6A0}" type="presOf" srcId="{35085F07-07D4-434F-8AE4-709E6D886929}" destId="{51EE17DE-1216-4FC1-8F42-98E3E7C5D8FA}" srcOrd="0" destOrd="0" presId="urn:microsoft.com/office/officeart/2005/8/layout/vProcess5"/>
    <dgm:cxn modelId="{AF473CE0-DFEA-4180-A39A-CC3E81FEAD33}" srcId="{CFDAF2DA-E7FF-4A2C-9BA0-99B053693707}" destId="{9E30A735-AAD8-47C7-BD5F-3FAF424A1923}" srcOrd="0" destOrd="0" parTransId="{0F2D19CE-D135-44E8-9BB8-8B26C3BE527B}" sibTransId="{24BB1085-64AD-4385-8A63-35D09EC60474}"/>
    <dgm:cxn modelId="{EC3D90C1-B595-4FB7-868D-E749E3FCA609}" type="presParOf" srcId="{A0285CB1-4F95-4426-BB3B-8C306326C733}" destId="{7B7D0411-ACEE-4596-AC41-E5C2EE07719E}" srcOrd="0" destOrd="0" presId="urn:microsoft.com/office/officeart/2005/8/layout/vProcess5"/>
    <dgm:cxn modelId="{64566006-1248-4FD3-89F7-7A3998334501}" type="presParOf" srcId="{A0285CB1-4F95-4426-BB3B-8C306326C733}" destId="{68405129-15FA-43DC-8798-EDF4A6214073}" srcOrd="1" destOrd="0" presId="urn:microsoft.com/office/officeart/2005/8/layout/vProcess5"/>
    <dgm:cxn modelId="{0012982A-C508-4978-AA07-C491C5B96A44}" type="presParOf" srcId="{A0285CB1-4F95-4426-BB3B-8C306326C733}" destId="{51EE17DE-1216-4FC1-8F42-98E3E7C5D8FA}" srcOrd="2" destOrd="0" presId="urn:microsoft.com/office/officeart/2005/8/layout/vProcess5"/>
    <dgm:cxn modelId="{E0B4BF31-42CB-4841-A569-C3EF8C87070A}" type="presParOf" srcId="{A0285CB1-4F95-4426-BB3B-8C306326C733}" destId="{D8F2AF0E-7E77-44D1-8530-0EA81F62F628}" srcOrd="3" destOrd="0" presId="urn:microsoft.com/office/officeart/2005/8/layout/vProcess5"/>
    <dgm:cxn modelId="{D5306C8D-A954-40DD-9DF5-67FA48EAC8D7}" type="presParOf" srcId="{A0285CB1-4F95-4426-BB3B-8C306326C733}" destId="{1A4463DD-9377-421B-B6DC-2DDF6A8B5543}" srcOrd="4" destOrd="0" presId="urn:microsoft.com/office/officeart/2005/8/layout/vProcess5"/>
    <dgm:cxn modelId="{5A4D0A5D-B80E-4DD0-B2B2-18FA72DC4543}" type="presParOf" srcId="{A0285CB1-4F95-4426-BB3B-8C306326C733}" destId="{EECF9EB7-870C-40CD-B0E0-E39F50F6B95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01DED4-96E2-4AD5-9EEF-EA09C1440E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351E48-A6A5-4277-ACE8-17545D661663}">
      <dgm:prSet/>
      <dgm:spPr/>
      <dgm:t>
        <a:bodyPr/>
        <a:lstStyle/>
        <a:p>
          <a:r>
            <a:rPr lang="en-US" dirty="0"/>
            <a:t>For non-citizens convicted of murder or criminal acts involving torture, or for crimes involving controlled substances, except for a single conviction involving simple possession of marijuana of 30 grams or less.</a:t>
          </a:r>
        </a:p>
      </dgm:t>
    </dgm:pt>
    <dgm:pt modelId="{5D333D1A-49D9-4454-B5AF-1C7898BC171F}" type="parTrans" cxnId="{97817A1F-9E58-45FD-A0A0-372ACB59D49F}">
      <dgm:prSet/>
      <dgm:spPr/>
      <dgm:t>
        <a:bodyPr/>
        <a:lstStyle/>
        <a:p>
          <a:endParaRPr lang="en-US"/>
        </a:p>
      </dgm:t>
    </dgm:pt>
    <dgm:pt modelId="{F1766BD8-6DD5-4E38-93A8-558F4DBFC50B}" type="sibTrans" cxnId="{97817A1F-9E58-45FD-A0A0-372ACB59D49F}">
      <dgm:prSet/>
      <dgm:spPr/>
      <dgm:t>
        <a:bodyPr/>
        <a:lstStyle/>
        <a:p>
          <a:endParaRPr lang="en-US"/>
        </a:p>
      </dgm:t>
    </dgm:pt>
    <dgm:pt modelId="{9EBBF20F-7E37-4A9E-B376-00DACFF4A8A1}">
      <dgm:prSet/>
      <dgm:spPr/>
      <dgm:t>
        <a:bodyPr/>
        <a:lstStyle/>
        <a:p>
          <a:r>
            <a:rPr lang="en-US"/>
            <a:t>ADDITIONALLY, </a:t>
          </a:r>
          <a:r>
            <a:rPr lang="en-US" b="1" i="1"/>
            <a:t>this opportunity to obtain a waiver of their crimes, even if they amount to aggravated felonies, is not available for LPRs</a:t>
          </a:r>
          <a:r>
            <a:rPr lang="en-US"/>
            <a:t>.</a:t>
          </a:r>
        </a:p>
      </dgm:t>
    </dgm:pt>
    <dgm:pt modelId="{DA256C1F-ECE9-4C7E-85A0-9C7EE50DF419}" type="parTrans" cxnId="{5138C96C-DB2C-40D0-A449-51A11B80C4D5}">
      <dgm:prSet/>
      <dgm:spPr/>
      <dgm:t>
        <a:bodyPr/>
        <a:lstStyle/>
        <a:p>
          <a:endParaRPr lang="en-US"/>
        </a:p>
      </dgm:t>
    </dgm:pt>
    <dgm:pt modelId="{F0FF4C4F-28AB-45E8-A335-459A5497DF05}" type="sibTrans" cxnId="{5138C96C-DB2C-40D0-A449-51A11B80C4D5}">
      <dgm:prSet/>
      <dgm:spPr/>
      <dgm:t>
        <a:bodyPr/>
        <a:lstStyle/>
        <a:p>
          <a:endParaRPr lang="en-US"/>
        </a:p>
      </dgm:t>
    </dgm:pt>
    <dgm:pt modelId="{C61059DF-558A-450A-96B5-8DE9BC38F878}" type="pres">
      <dgm:prSet presAssocID="{C401DED4-96E2-4AD5-9EEF-EA09C1440E84}" presName="hierChild1" presStyleCnt="0">
        <dgm:presLayoutVars>
          <dgm:chPref val="1"/>
          <dgm:dir/>
          <dgm:animOne val="branch"/>
          <dgm:animLvl val="lvl"/>
          <dgm:resizeHandles/>
        </dgm:presLayoutVars>
      </dgm:prSet>
      <dgm:spPr/>
    </dgm:pt>
    <dgm:pt modelId="{4DABCEA8-6C89-4D6B-9CF3-A468471A57B8}" type="pres">
      <dgm:prSet presAssocID="{10351E48-A6A5-4277-ACE8-17545D661663}" presName="hierRoot1" presStyleCnt="0"/>
      <dgm:spPr/>
    </dgm:pt>
    <dgm:pt modelId="{F501CFCA-77F6-45F8-AFF5-FB5C405C54DE}" type="pres">
      <dgm:prSet presAssocID="{10351E48-A6A5-4277-ACE8-17545D661663}" presName="composite" presStyleCnt="0"/>
      <dgm:spPr/>
    </dgm:pt>
    <dgm:pt modelId="{E4774834-B130-4F10-AD69-0BDCA5B7BABC}" type="pres">
      <dgm:prSet presAssocID="{10351E48-A6A5-4277-ACE8-17545D661663}" presName="background" presStyleLbl="node0" presStyleIdx="0" presStyleCnt="2"/>
      <dgm:spPr/>
    </dgm:pt>
    <dgm:pt modelId="{02683D1B-00C8-416B-95D1-1925847C6AB2}" type="pres">
      <dgm:prSet presAssocID="{10351E48-A6A5-4277-ACE8-17545D661663}" presName="text" presStyleLbl="fgAcc0" presStyleIdx="0" presStyleCnt="2">
        <dgm:presLayoutVars>
          <dgm:chPref val="3"/>
        </dgm:presLayoutVars>
      </dgm:prSet>
      <dgm:spPr/>
    </dgm:pt>
    <dgm:pt modelId="{BD8CE24A-7221-4549-B00C-F380C80EB14B}" type="pres">
      <dgm:prSet presAssocID="{10351E48-A6A5-4277-ACE8-17545D661663}" presName="hierChild2" presStyleCnt="0"/>
      <dgm:spPr/>
    </dgm:pt>
    <dgm:pt modelId="{423F23F3-7877-44C5-A98D-180552CED701}" type="pres">
      <dgm:prSet presAssocID="{9EBBF20F-7E37-4A9E-B376-00DACFF4A8A1}" presName="hierRoot1" presStyleCnt="0"/>
      <dgm:spPr/>
    </dgm:pt>
    <dgm:pt modelId="{07388119-8488-45F4-88F0-582FCB8B3DD0}" type="pres">
      <dgm:prSet presAssocID="{9EBBF20F-7E37-4A9E-B376-00DACFF4A8A1}" presName="composite" presStyleCnt="0"/>
      <dgm:spPr/>
    </dgm:pt>
    <dgm:pt modelId="{5F0267DB-0F7B-413B-9C45-7CCF33DCA0CC}" type="pres">
      <dgm:prSet presAssocID="{9EBBF20F-7E37-4A9E-B376-00DACFF4A8A1}" presName="background" presStyleLbl="node0" presStyleIdx="1" presStyleCnt="2"/>
      <dgm:spPr/>
    </dgm:pt>
    <dgm:pt modelId="{27A2D5E7-5B8A-4554-B0C7-B9E146DB59A5}" type="pres">
      <dgm:prSet presAssocID="{9EBBF20F-7E37-4A9E-B376-00DACFF4A8A1}" presName="text" presStyleLbl="fgAcc0" presStyleIdx="1" presStyleCnt="2">
        <dgm:presLayoutVars>
          <dgm:chPref val="3"/>
        </dgm:presLayoutVars>
      </dgm:prSet>
      <dgm:spPr/>
    </dgm:pt>
    <dgm:pt modelId="{2209BD74-B015-4638-A8EC-4A6742FA04D5}" type="pres">
      <dgm:prSet presAssocID="{9EBBF20F-7E37-4A9E-B376-00DACFF4A8A1}" presName="hierChild2" presStyleCnt="0"/>
      <dgm:spPr/>
    </dgm:pt>
  </dgm:ptLst>
  <dgm:cxnLst>
    <dgm:cxn modelId="{97817A1F-9E58-45FD-A0A0-372ACB59D49F}" srcId="{C401DED4-96E2-4AD5-9EEF-EA09C1440E84}" destId="{10351E48-A6A5-4277-ACE8-17545D661663}" srcOrd="0" destOrd="0" parTransId="{5D333D1A-49D9-4454-B5AF-1C7898BC171F}" sibTransId="{F1766BD8-6DD5-4E38-93A8-558F4DBFC50B}"/>
    <dgm:cxn modelId="{EF089A34-34D5-4926-A14D-6F77E810FBDB}" type="presOf" srcId="{C401DED4-96E2-4AD5-9EEF-EA09C1440E84}" destId="{C61059DF-558A-450A-96B5-8DE9BC38F878}" srcOrd="0" destOrd="0" presId="urn:microsoft.com/office/officeart/2005/8/layout/hierarchy1"/>
    <dgm:cxn modelId="{5138C96C-DB2C-40D0-A449-51A11B80C4D5}" srcId="{C401DED4-96E2-4AD5-9EEF-EA09C1440E84}" destId="{9EBBF20F-7E37-4A9E-B376-00DACFF4A8A1}" srcOrd="1" destOrd="0" parTransId="{DA256C1F-ECE9-4C7E-85A0-9C7EE50DF419}" sibTransId="{F0FF4C4F-28AB-45E8-A335-459A5497DF05}"/>
    <dgm:cxn modelId="{DD38E983-BBFF-4730-B031-FAD5997B4014}" type="presOf" srcId="{10351E48-A6A5-4277-ACE8-17545D661663}" destId="{02683D1B-00C8-416B-95D1-1925847C6AB2}" srcOrd="0" destOrd="0" presId="urn:microsoft.com/office/officeart/2005/8/layout/hierarchy1"/>
    <dgm:cxn modelId="{311807DF-DC9F-4B96-B5BC-7889B0714A8E}" type="presOf" srcId="{9EBBF20F-7E37-4A9E-B376-00DACFF4A8A1}" destId="{27A2D5E7-5B8A-4554-B0C7-B9E146DB59A5}" srcOrd="0" destOrd="0" presId="urn:microsoft.com/office/officeart/2005/8/layout/hierarchy1"/>
    <dgm:cxn modelId="{F3A5E0C4-B596-45BC-B8EF-3CF87851D02C}" type="presParOf" srcId="{C61059DF-558A-450A-96B5-8DE9BC38F878}" destId="{4DABCEA8-6C89-4D6B-9CF3-A468471A57B8}" srcOrd="0" destOrd="0" presId="urn:microsoft.com/office/officeart/2005/8/layout/hierarchy1"/>
    <dgm:cxn modelId="{80E52C85-65AB-4341-9282-568124DF92DB}" type="presParOf" srcId="{4DABCEA8-6C89-4D6B-9CF3-A468471A57B8}" destId="{F501CFCA-77F6-45F8-AFF5-FB5C405C54DE}" srcOrd="0" destOrd="0" presId="urn:microsoft.com/office/officeart/2005/8/layout/hierarchy1"/>
    <dgm:cxn modelId="{BBD27916-1E94-40D0-BBDE-DCEA433F1DDC}" type="presParOf" srcId="{F501CFCA-77F6-45F8-AFF5-FB5C405C54DE}" destId="{E4774834-B130-4F10-AD69-0BDCA5B7BABC}" srcOrd="0" destOrd="0" presId="urn:microsoft.com/office/officeart/2005/8/layout/hierarchy1"/>
    <dgm:cxn modelId="{C683C193-3FD1-495B-A61D-78F6E10055C7}" type="presParOf" srcId="{F501CFCA-77F6-45F8-AFF5-FB5C405C54DE}" destId="{02683D1B-00C8-416B-95D1-1925847C6AB2}" srcOrd="1" destOrd="0" presId="urn:microsoft.com/office/officeart/2005/8/layout/hierarchy1"/>
    <dgm:cxn modelId="{D377A048-8F1D-4D17-B306-A5FD5AAC2EA9}" type="presParOf" srcId="{4DABCEA8-6C89-4D6B-9CF3-A468471A57B8}" destId="{BD8CE24A-7221-4549-B00C-F380C80EB14B}" srcOrd="1" destOrd="0" presId="urn:microsoft.com/office/officeart/2005/8/layout/hierarchy1"/>
    <dgm:cxn modelId="{0BFFD7DC-5495-41EF-A4B4-371AB8B96604}" type="presParOf" srcId="{C61059DF-558A-450A-96B5-8DE9BC38F878}" destId="{423F23F3-7877-44C5-A98D-180552CED701}" srcOrd="1" destOrd="0" presId="urn:microsoft.com/office/officeart/2005/8/layout/hierarchy1"/>
    <dgm:cxn modelId="{BF10C685-F5AC-40AB-BFE3-59AF79BC901C}" type="presParOf" srcId="{423F23F3-7877-44C5-A98D-180552CED701}" destId="{07388119-8488-45F4-88F0-582FCB8B3DD0}" srcOrd="0" destOrd="0" presId="urn:microsoft.com/office/officeart/2005/8/layout/hierarchy1"/>
    <dgm:cxn modelId="{F1220172-C856-43DC-AFDE-9DE22ED62C48}" type="presParOf" srcId="{07388119-8488-45F4-88F0-582FCB8B3DD0}" destId="{5F0267DB-0F7B-413B-9C45-7CCF33DCA0CC}" srcOrd="0" destOrd="0" presId="urn:microsoft.com/office/officeart/2005/8/layout/hierarchy1"/>
    <dgm:cxn modelId="{A544FCAD-EDA4-4C4A-B016-57E00F5C9232}" type="presParOf" srcId="{07388119-8488-45F4-88F0-582FCB8B3DD0}" destId="{27A2D5E7-5B8A-4554-B0C7-B9E146DB59A5}" srcOrd="1" destOrd="0" presId="urn:microsoft.com/office/officeart/2005/8/layout/hierarchy1"/>
    <dgm:cxn modelId="{1648528A-AD29-42DE-9E02-71830400F233}" type="presParOf" srcId="{423F23F3-7877-44C5-A98D-180552CED701}" destId="{2209BD74-B015-4638-A8EC-4A6742FA04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C44AF6-19F6-40AE-B2D3-BB7D1EB4830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B29930B-4ADF-4E13-9269-1499220E7383}">
      <dgm:prSet/>
      <dgm:spPr/>
      <dgm:t>
        <a:bodyPr/>
        <a:lstStyle/>
        <a:p>
          <a:pPr>
            <a:defRPr cap="all"/>
          </a:pPr>
          <a:r>
            <a:rPr lang="en-US" dirty="0"/>
            <a:t>To address domestic groups sympathetic with his/her cause, or merely spouses' controversial views that are at odds with those of the US government.</a:t>
          </a:r>
        </a:p>
      </dgm:t>
    </dgm:pt>
    <dgm:pt modelId="{460D257C-D82B-4117-AB66-0CFA4B882473}" type="parTrans" cxnId="{1522438C-5D3B-4DFE-9941-8ED4830C50FF}">
      <dgm:prSet/>
      <dgm:spPr/>
      <dgm:t>
        <a:bodyPr/>
        <a:lstStyle/>
        <a:p>
          <a:endParaRPr lang="en-US"/>
        </a:p>
      </dgm:t>
    </dgm:pt>
    <dgm:pt modelId="{136DE739-9DEB-4B15-908A-678968B88CB0}" type="sibTrans" cxnId="{1522438C-5D3B-4DFE-9941-8ED4830C50FF}">
      <dgm:prSet/>
      <dgm:spPr/>
      <dgm:t>
        <a:bodyPr/>
        <a:lstStyle/>
        <a:p>
          <a:endParaRPr lang="en-US"/>
        </a:p>
      </dgm:t>
    </dgm:pt>
    <dgm:pt modelId="{D72FDA6D-4D50-4646-9A0B-B0635300AA3C}">
      <dgm:prSet/>
      <dgm:spPr/>
      <dgm:t>
        <a:bodyPr/>
        <a:lstStyle/>
        <a:p>
          <a:pPr>
            <a:defRPr cap="all"/>
          </a:pPr>
          <a:r>
            <a:rPr lang="en-US"/>
            <a:t>The statute requires the secretary of state, who makes the determination, to timely notify the chairs of the Senate and House Judiciary and Foreign Relations Committees of each case.</a:t>
          </a:r>
        </a:p>
      </dgm:t>
    </dgm:pt>
    <dgm:pt modelId="{28E4522C-B07D-45F9-A1F6-1719B9BC10C6}" type="parTrans" cxnId="{CB5E5897-8C33-4311-B59D-1B1B2F000CBD}">
      <dgm:prSet/>
      <dgm:spPr/>
      <dgm:t>
        <a:bodyPr/>
        <a:lstStyle/>
        <a:p>
          <a:endParaRPr lang="en-US"/>
        </a:p>
      </dgm:t>
    </dgm:pt>
    <dgm:pt modelId="{76A8649E-A453-4EE2-A0ED-03728EDAE7BB}" type="sibTrans" cxnId="{CB5E5897-8C33-4311-B59D-1B1B2F000CBD}">
      <dgm:prSet/>
      <dgm:spPr/>
      <dgm:t>
        <a:bodyPr/>
        <a:lstStyle/>
        <a:p>
          <a:endParaRPr lang="en-US"/>
        </a:p>
      </dgm:t>
    </dgm:pt>
    <dgm:pt modelId="{63C1584E-B884-4764-9966-8A35A5D1785B}">
      <dgm:prSet/>
      <dgm:spPr/>
      <dgm:t>
        <a:bodyPr/>
        <a:lstStyle/>
        <a:p>
          <a:pPr>
            <a:defRPr cap="all"/>
          </a:pPr>
          <a:r>
            <a:rPr lang="en-US"/>
            <a:t>The statute also exempts person who are candidates for election from being excluded on the foreign-policy basis during the period immediately preceding the election.</a:t>
          </a:r>
        </a:p>
      </dgm:t>
    </dgm:pt>
    <dgm:pt modelId="{0B71A07D-E4B0-4BC2-8420-8D6762C73C60}" type="parTrans" cxnId="{1EB8E018-8093-428B-9D36-104B8C8FF40F}">
      <dgm:prSet/>
      <dgm:spPr/>
      <dgm:t>
        <a:bodyPr/>
        <a:lstStyle/>
        <a:p>
          <a:endParaRPr lang="en-US"/>
        </a:p>
      </dgm:t>
    </dgm:pt>
    <dgm:pt modelId="{20CEA986-D858-4B90-9928-2913E90FF978}" type="sibTrans" cxnId="{1EB8E018-8093-428B-9D36-104B8C8FF40F}">
      <dgm:prSet/>
      <dgm:spPr/>
      <dgm:t>
        <a:bodyPr/>
        <a:lstStyle/>
        <a:p>
          <a:endParaRPr lang="en-US"/>
        </a:p>
      </dgm:t>
    </dgm:pt>
    <dgm:pt modelId="{CE43F96E-B099-4D9E-91F7-47758BBE3B67}">
      <dgm:prSet/>
      <dgm:spPr/>
      <dgm:t>
        <a:bodyPr/>
        <a:lstStyle/>
        <a:p>
          <a:pPr>
            <a:defRPr cap="all"/>
          </a:pPr>
          <a:r>
            <a:rPr lang="en-US" b="1" i="1"/>
            <a:t>Thus, the foreign-policy grounds are amenable to many exceptions</a:t>
          </a:r>
          <a:r>
            <a:rPr lang="en-US"/>
            <a:t>.       </a:t>
          </a:r>
        </a:p>
      </dgm:t>
    </dgm:pt>
    <dgm:pt modelId="{4ED3D2BA-B50D-4787-96D0-C72157788D76}" type="parTrans" cxnId="{2471AA3B-10E0-41D7-A5C0-9D54DBF7CF6D}">
      <dgm:prSet/>
      <dgm:spPr/>
      <dgm:t>
        <a:bodyPr/>
        <a:lstStyle/>
        <a:p>
          <a:endParaRPr lang="en-US"/>
        </a:p>
      </dgm:t>
    </dgm:pt>
    <dgm:pt modelId="{89C7D126-2106-4BDC-8F46-EB0502E7750D}" type="sibTrans" cxnId="{2471AA3B-10E0-41D7-A5C0-9D54DBF7CF6D}">
      <dgm:prSet/>
      <dgm:spPr/>
      <dgm:t>
        <a:bodyPr/>
        <a:lstStyle/>
        <a:p>
          <a:endParaRPr lang="en-US"/>
        </a:p>
      </dgm:t>
    </dgm:pt>
    <dgm:pt modelId="{71449291-9CF2-47C6-AF64-76DB62DE7AF4}" type="pres">
      <dgm:prSet presAssocID="{59C44AF6-19F6-40AE-B2D3-BB7D1EB4830D}" presName="root" presStyleCnt="0">
        <dgm:presLayoutVars>
          <dgm:dir/>
          <dgm:resizeHandles val="exact"/>
        </dgm:presLayoutVars>
      </dgm:prSet>
      <dgm:spPr/>
    </dgm:pt>
    <dgm:pt modelId="{6E86BFDD-356D-4462-AC34-C8AF0BC6A404}" type="pres">
      <dgm:prSet presAssocID="{1B29930B-4ADF-4E13-9269-1499220E7383}" presName="compNode" presStyleCnt="0"/>
      <dgm:spPr/>
    </dgm:pt>
    <dgm:pt modelId="{5C5FD0AB-A7FC-4A95-A262-1ABCFC17FA7B}" type="pres">
      <dgm:prSet presAssocID="{1B29930B-4ADF-4E13-9269-1499220E7383}" presName="iconBgRect" presStyleLbl="bgShp" presStyleIdx="0" presStyleCnt="4"/>
      <dgm:spPr>
        <a:prstGeom prst="round2DiagRect">
          <a:avLst>
            <a:gd name="adj1" fmla="val 29727"/>
            <a:gd name="adj2" fmla="val 0"/>
          </a:avLst>
        </a:prstGeom>
      </dgm:spPr>
    </dgm:pt>
    <dgm:pt modelId="{7EC99C0C-B16A-47F4-898B-96CDDB73CBF7}" type="pres">
      <dgm:prSet presAssocID="{1B29930B-4ADF-4E13-9269-1499220E73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FBBD4AB-8BF5-4CCF-8EC6-9C78E433E217}" type="pres">
      <dgm:prSet presAssocID="{1B29930B-4ADF-4E13-9269-1499220E7383}" presName="spaceRect" presStyleCnt="0"/>
      <dgm:spPr/>
    </dgm:pt>
    <dgm:pt modelId="{1CB29956-322E-40AE-979D-4B36D6E4750D}" type="pres">
      <dgm:prSet presAssocID="{1B29930B-4ADF-4E13-9269-1499220E7383}" presName="textRect" presStyleLbl="revTx" presStyleIdx="0" presStyleCnt="4">
        <dgm:presLayoutVars>
          <dgm:chMax val="1"/>
          <dgm:chPref val="1"/>
        </dgm:presLayoutVars>
      </dgm:prSet>
      <dgm:spPr/>
    </dgm:pt>
    <dgm:pt modelId="{4B8173AE-DC60-4B09-A6CD-6CB3166030B9}" type="pres">
      <dgm:prSet presAssocID="{136DE739-9DEB-4B15-908A-678968B88CB0}" presName="sibTrans" presStyleCnt="0"/>
      <dgm:spPr/>
    </dgm:pt>
    <dgm:pt modelId="{B81E256D-EF3E-41E0-91D7-43FE2DD1553C}" type="pres">
      <dgm:prSet presAssocID="{D72FDA6D-4D50-4646-9A0B-B0635300AA3C}" presName="compNode" presStyleCnt="0"/>
      <dgm:spPr/>
    </dgm:pt>
    <dgm:pt modelId="{6B861150-C46C-4222-A504-D8E38549EEA2}" type="pres">
      <dgm:prSet presAssocID="{D72FDA6D-4D50-4646-9A0B-B0635300AA3C}" presName="iconBgRect" presStyleLbl="bgShp" presStyleIdx="1" presStyleCnt="4"/>
      <dgm:spPr>
        <a:prstGeom prst="round2DiagRect">
          <a:avLst>
            <a:gd name="adj1" fmla="val 29727"/>
            <a:gd name="adj2" fmla="val 0"/>
          </a:avLst>
        </a:prstGeom>
      </dgm:spPr>
    </dgm:pt>
    <dgm:pt modelId="{2C82E02E-E808-4752-B795-C36DF02BF6E0}" type="pres">
      <dgm:prSet presAssocID="{D72FDA6D-4D50-4646-9A0B-B0635300AA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09D1F07-1964-4D17-98B4-5D2F8CC2A204}" type="pres">
      <dgm:prSet presAssocID="{D72FDA6D-4D50-4646-9A0B-B0635300AA3C}" presName="spaceRect" presStyleCnt="0"/>
      <dgm:spPr/>
    </dgm:pt>
    <dgm:pt modelId="{1F8812E0-2D41-4ECF-8AA6-0795B6A82961}" type="pres">
      <dgm:prSet presAssocID="{D72FDA6D-4D50-4646-9A0B-B0635300AA3C}" presName="textRect" presStyleLbl="revTx" presStyleIdx="1" presStyleCnt="4">
        <dgm:presLayoutVars>
          <dgm:chMax val="1"/>
          <dgm:chPref val="1"/>
        </dgm:presLayoutVars>
      </dgm:prSet>
      <dgm:spPr/>
    </dgm:pt>
    <dgm:pt modelId="{BEC72A7D-21A1-41F6-858E-084199943F10}" type="pres">
      <dgm:prSet presAssocID="{76A8649E-A453-4EE2-A0ED-03728EDAE7BB}" presName="sibTrans" presStyleCnt="0"/>
      <dgm:spPr/>
    </dgm:pt>
    <dgm:pt modelId="{FFC04039-1902-49DC-A4E3-EF51F53AE907}" type="pres">
      <dgm:prSet presAssocID="{63C1584E-B884-4764-9966-8A35A5D1785B}" presName="compNode" presStyleCnt="0"/>
      <dgm:spPr/>
    </dgm:pt>
    <dgm:pt modelId="{E0EB27F2-C8B3-4F7A-B162-A8AB206F0EBA}" type="pres">
      <dgm:prSet presAssocID="{63C1584E-B884-4764-9966-8A35A5D1785B}" presName="iconBgRect" presStyleLbl="bgShp" presStyleIdx="2" presStyleCnt="4"/>
      <dgm:spPr>
        <a:prstGeom prst="round2DiagRect">
          <a:avLst>
            <a:gd name="adj1" fmla="val 29727"/>
            <a:gd name="adj2" fmla="val 0"/>
          </a:avLst>
        </a:prstGeom>
      </dgm:spPr>
    </dgm:pt>
    <dgm:pt modelId="{2BE01D05-BC32-49CB-99A9-AEB4569E0629}" type="pres">
      <dgm:prSet presAssocID="{63C1584E-B884-4764-9966-8A35A5D178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68AF2BB-D2F7-4E4A-916B-5008EAD56954}" type="pres">
      <dgm:prSet presAssocID="{63C1584E-B884-4764-9966-8A35A5D1785B}" presName="spaceRect" presStyleCnt="0"/>
      <dgm:spPr/>
    </dgm:pt>
    <dgm:pt modelId="{1DEA3948-306B-416C-B9E6-64622CEAAD9B}" type="pres">
      <dgm:prSet presAssocID="{63C1584E-B884-4764-9966-8A35A5D1785B}" presName="textRect" presStyleLbl="revTx" presStyleIdx="2" presStyleCnt="4">
        <dgm:presLayoutVars>
          <dgm:chMax val="1"/>
          <dgm:chPref val="1"/>
        </dgm:presLayoutVars>
      </dgm:prSet>
      <dgm:spPr/>
    </dgm:pt>
    <dgm:pt modelId="{BEA109DE-2154-44B3-A5DA-2B1CF9482AEC}" type="pres">
      <dgm:prSet presAssocID="{20CEA986-D858-4B90-9928-2913E90FF978}" presName="sibTrans" presStyleCnt="0"/>
      <dgm:spPr/>
    </dgm:pt>
    <dgm:pt modelId="{7196016E-E209-4A18-84FB-26045D6E2BBA}" type="pres">
      <dgm:prSet presAssocID="{CE43F96E-B099-4D9E-91F7-47758BBE3B67}" presName="compNode" presStyleCnt="0"/>
      <dgm:spPr/>
    </dgm:pt>
    <dgm:pt modelId="{475BF2F7-5494-4D2B-AAFB-00C79468A864}" type="pres">
      <dgm:prSet presAssocID="{CE43F96E-B099-4D9E-91F7-47758BBE3B67}" presName="iconBgRect" presStyleLbl="bgShp" presStyleIdx="3" presStyleCnt="4"/>
      <dgm:spPr>
        <a:prstGeom prst="round2DiagRect">
          <a:avLst>
            <a:gd name="adj1" fmla="val 29727"/>
            <a:gd name="adj2" fmla="val 0"/>
          </a:avLst>
        </a:prstGeom>
      </dgm:spPr>
    </dgm:pt>
    <dgm:pt modelId="{35B71D1A-1FFE-48C3-A338-B00861697680}" type="pres">
      <dgm:prSet presAssocID="{CE43F96E-B099-4D9E-91F7-47758BBE3B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oller"/>
        </a:ext>
      </dgm:extLst>
    </dgm:pt>
    <dgm:pt modelId="{4462D5FC-19EE-4B74-BE3A-3618BD9C98E6}" type="pres">
      <dgm:prSet presAssocID="{CE43F96E-B099-4D9E-91F7-47758BBE3B67}" presName="spaceRect" presStyleCnt="0"/>
      <dgm:spPr/>
    </dgm:pt>
    <dgm:pt modelId="{9DBE5E11-D5E7-48A3-B090-E6B0C4CF31F7}" type="pres">
      <dgm:prSet presAssocID="{CE43F96E-B099-4D9E-91F7-47758BBE3B67}" presName="textRect" presStyleLbl="revTx" presStyleIdx="3" presStyleCnt="4">
        <dgm:presLayoutVars>
          <dgm:chMax val="1"/>
          <dgm:chPref val="1"/>
        </dgm:presLayoutVars>
      </dgm:prSet>
      <dgm:spPr/>
    </dgm:pt>
  </dgm:ptLst>
  <dgm:cxnLst>
    <dgm:cxn modelId="{1EB8E018-8093-428B-9D36-104B8C8FF40F}" srcId="{59C44AF6-19F6-40AE-B2D3-BB7D1EB4830D}" destId="{63C1584E-B884-4764-9966-8A35A5D1785B}" srcOrd="2" destOrd="0" parTransId="{0B71A07D-E4B0-4BC2-8420-8D6762C73C60}" sibTransId="{20CEA986-D858-4B90-9928-2913E90FF978}"/>
    <dgm:cxn modelId="{2471AA3B-10E0-41D7-A5C0-9D54DBF7CF6D}" srcId="{59C44AF6-19F6-40AE-B2D3-BB7D1EB4830D}" destId="{CE43F96E-B099-4D9E-91F7-47758BBE3B67}" srcOrd="3" destOrd="0" parTransId="{4ED3D2BA-B50D-4787-96D0-C72157788D76}" sibTransId="{89C7D126-2106-4BDC-8F46-EB0502E7750D}"/>
    <dgm:cxn modelId="{967F895B-77CA-4D59-A7FC-C4C90C4619BD}" type="presOf" srcId="{CE43F96E-B099-4D9E-91F7-47758BBE3B67}" destId="{9DBE5E11-D5E7-48A3-B090-E6B0C4CF31F7}" srcOrd="0" destOrd="0" presId="urn:microsoft.com/office/officeart/2018/5/layout/IconLeafLabelList"/>
    <dgm:cxn modelId="{B8320B4B-8AB7-4490-B9DF-47D1141FE2C0}" type="presOf" srcId="{63C1584E-B884-4764-9966-8A35A5D1785B}" destId="{1DEA3948-306B-416C-B9E6-64622CEAAD9B}" srcOrd="0" destOrd="0" presId="urn:microsoft.com/office/officeart/2018/5/layout/IconLeafLabelList"/>
    <dgm:cxn modelId="{FA86CA85-FF7A-4764-B10B-9B3C55A4FD38}" type="presOf" srcId="{59C44AF6-19F6-40AE-B2D3-BB7D1EB4830D}" destId="{71449291-9CF2-47C6-AF64-76DB62DE7AF4}" srcOrd="0" destOrd="0" presId="urn:microsoft.com/office/officeart/2018/5/layout/IconLeafLabelList"/>
    <dgm:cxn modelId="{E0150386-240F-419A-8ECE-C204C0E3F07D}" type="presOf" srcId="{D72FDA6D-4D50-4646-9A0B-B0635300AA3C}" destId="{1F8812E0-2D41-4ECF-8AA6-0795B6A82961}" srcOrd="0" destOrd="0" presId="urn:microsoft.com/office/officeart/2018/5/layout/IconLeafLabelList"/>
    <dgm:cxn modelId="{1522438C-5D3B-4DFE-9941-8ED4830C50FF}" srcId="{59C44AF6-19F6-40AE-B2D3-BB7D1EB4830D}" destId="{1B29930B-4ADF-4E13-9269-1499220E7383}" srcOrd="0" destOrd="0" parTransId="{460D257C-D82B-4117-AB66-0CFA4B882473}" sibTransId="{136DE739-9DEB-4B15-908A-678968B88CB0}"/>
    <dgm:cxn modelId="{CB5E5897-8C33-4311-B59D-1B1B2F000CBD}" srcId="{59C44AF6-19F6-40AE-B2D3-BB7D1EB4830D}" destId="{D72FDA6D-4D50-4646-9A0B-B0635300AA3C}" srcOrd="1" destOrd="0" parTransId="{28E4522C-B07D-45F9-A1F6-1719B9BC10C6}" sibTransId="{76A8649E-A453-4EE2-A0ED-03728EDAE7BB}"/>
    <dgm:cxn modelId="{1CC4ABCD-F68F-4F5F-A2E1-B59DCFC8BB33}" type="presOf" srcId="{1B29930B-4ADF-4E13-9269-1499220E7383}" destId="{1CB29956-322E-40AE-979D-4B36D6E4750D}" srcOrd="0" destOrd="0" presId="urn:microsoft.com/office/officeart/2018/5/layout/IconLeafLabelList"/>
    <dgm:cxn modelId="{C4397AAC-92D8-488F-99B7-263CEE26498E}" type="presParOf" srcId="{71449291-9CF2-47C6-AF64-76DB62DE7AF4}" destId="{6E86BFDD-356D-4462-AC34-C8AF0BC6A404}" srcOrd="0" destOrd="0" presId="urn:microsoft.com/office/officeart/2018/5/layout/IconLeafLabelList"/>
    <dgm:cxn modelId="{229FF6EA-3B5E-49B8-A7BE-99321D80AF83}" type="presParOf" srcId="{6E86BFDD-356D-4462-AC34-C8AF0BC6A404}" destId="{5C5FD0AB-A7FC-4A95-A262-1ABCFC17FA7B}" srcOrd="0" destOrd="0" presId="urn:microsoft.com/office/officeart/2018/5/layout/IconLeafLabelList"/>
    <dgm:cxn modelId="{A99E25BF-8E2C-4719-82A0-7922311035A4}" type="presParOf" srcId="{6E86BFDD-356D-4462-AC34-C8AF0BC6A404}" destId="{7EC99C0C-B16A-47F4-898B-96CDDB73CBF7}" srcOrd="1" destOrd="0" presId="urn:microsoft.com/office/officeart/2018/5/layout/IconLeafLabelList"/>
    <dgm:cxn modelId="{AED627D3-E832-44F7-B0EB-9A1663C1B8EB}" type="presParOf" srcId="{6E86BFDD-356D-4462-AC34-C8AF0BC6A404}" destId="{5FBBD4AB-8BF5-4CCF-8EC6-9C78E433E217}" srcOrd="2" destOrd="0" presId="urn:microsoft.com/office/officeart/2018/5/layout/IconLeafLabelList"/>
    <dgm:cxn modelId="{627632D4-B2A7-46CE-A9FD-1EECC2D36F9B}" type="presParOf" srcId="{6E86BFDD-356D-4462-AC34-C8AF0BC6A404}" destId="{1CB29956-322E-40AE-979D-4B36D6E4750D}" srcOrd="3" destOrd="0" presId="urn:microsoft.com/office/officeart/2018/5/layout/IconLeafLabelList"/>
    <dgm:cxn modelId="{C8372B35-4E91-47F3-98DA-A29C5A6719F7}" type="presParOf" srcId="{71449291-9CF2-47C6-AF64-76DB62DE7AF4}" destId="{4B8173AE-DC60-4B09-A6CD-6CB3166030B9}" srcOrd="1" destOrd="0" presId="urn:microsoft.com/office/officeart/2018/5/layout/IconLeafLabelList"/>
    <dgm:cxn modelId="{05C0FA0B-CBC4-430D-BF0A-BFF576637E18}" type="presParOf" srcId="{71449291-9CF2-47C6-AF64-76DB62DE7AF4}" destId="{B81E256D-EF3E-41E0-91D7-43FE2DD1553C}" srcOrd="2" destOrd="0" presId="urn:microsoft.com/office/officeart/2018/5/layout/IconLeafLabelList"/>
    <dgm:cxn modelId="{5BF09B14-C2F8-4575-AFB7-F65328C2230C}" type="presParOf" srcId="{B81E256D-EF3E-41E0-91D7-43FE2DD1553C}" destId="{6B861150-C46C-4222-A504-D8E38549EEA2}" srcOrd="0" destOrd="0" presId="urn:microsoft.com/office/officeart/2018/5/layout/IconLeafLabelList"/>
    <dgm:cxn modelId="{6E6CF638-F931-4939-BBA0-D2273A7F3896}" type="presParOf" srcId="{B81E256D-EF3E-41E0-91D7-43FE2DD1553C}" destId="{2C82E02E-E808-4752-B795-C36DF02BF6E0}" srcOrd="1" destOrd="0" presId="urn:microsoft.com/office/officeart/2018/5/layout/IconLeafLabelList"/>
    <dgm:cxn modelId="{1D980BC2-C8ED-4ABE-8E23-4D4AD4D5283F}" type="presParOf" srcId="{B81E256D-EF3E-41E0-91D7-43FE2DD1553C}" destId="{609D1F07-1964-4D17-98B4-5D2F8CC2A204}" srcOrd="2" destOrd="0" presId="urn:microsoft.com/office/officeart/2018/5/layout/IconLeafLabelList"/>
    <dgm:cxn modelId="{05F49DA6-C7E7-4426-82F4-5CBF027ECCD7}" type="presParOf" srcId="{B81E256D-EF3E-41E0-91D7-43FE2DD1553C}" destId="{1F8812E0-2D41-4ECF-8AA6-0795B6A82961}" srcOrd="3" destOrd="0" presId="urn:microsoft.com/office/officeart/2018/5/layout/IconLeafLabelList"/>
    <dgm:cxn modelId="{914B721E-D9D1-41CB-9A64-CECD3F08392D}" type="presParOf" srcId="{71449291-9CF2-47C6-AF64-76DB62DE7AF4}" destId="{BEC72A7D-21A1-41F6-858E-084199943F10}" srcOrd="3" destOrd="0" presId="urn:microsoft.com/office/officeart/2018/5/layout/IconLeafLabelList"/>
    <dgm:cxn modelId="{7A88CA25-1CC1-46B4-B48E-3027348E366D}" type="presParOf" srcId="{71449291-9CF2-47C6-AF64-76DB62DE7AF4}" destId="{FFC04039-1902-49DC-A4E3-EF51F53AE907}" srcOrd="4" destOrd="0" presId="urn:microsoft.com/office/officeart/2018/5/layout/IconLeafLabelList"/>
    <dgm:cxn modelId="{8E011903-0644-49AC-AD62-856B55E9D754}" type="presParOf" srcId="{FFC04039-1902-49DC-A4E3-EF51F53AE907}" destId="{E0EB27F2-C8B3-4F7A-B162-A8AB206F0EBA}" srcOrd="0" destOrd="0" presId="urn:microsoft.com/office/officeart/2018/5/layout/IconLeafLabelList"/>
    <dgm:cxn modelId="{8DD823DB-7DC9-4B32-901D-B1511CD858AF}" type="presParOf" srcId="{FFC04039-1902-49DC-A4E3-EF51F53AE907}" destId="{2BE01D05-BC32-49CB-99A9-AEB4569E0629}" srcOrd="1" destOrd="0" presId="urn:microsoft.com/office/officeart/2018/5/layout/IconLeafLabelList"/>
    <dgm:cxn modelId="{CFD9B6D2-6923-4537-BCDB-9AE19BEC292F}" type="presParOf" srcId="{FFC04039-1902-49DC-A4E3-EF51F53AE907}" destId="{868AF2BB-D2F7-4E4A-916B-5008EAD56954}" srcOrd="2" destOrd="0" presId="urn:microsoft.com/office/officeart/2018/5/layout/IconLeafLabelList"/>
    <dgm:cxn modelId="{C6DBACB6-5CC4-45FE-AA9D-8CBA2BFD5862}" type="presParOf" srcId="{FFC04039-1902-49DC-A4E3-EF51F53AE907}" destId="{1DEA3948-306B-416C-B9E6-64622CEAAD9B}" srcOrd="3" destOrd="0" presId="urn:microsoft.com/office/officeart/2018/5/layout/IconLeafLabelList"/>
    <dgm:cxn modelId="{9AEA52F7-D289-4BE4-A74C-540D0C4510D5}" type="presParOf" srcId="{71449291-9CF2-47C6-AF64-76DB62DE7AF4}" destId="{BEA109DE-2154-44B3-A5DA-2B1CF9482AEC}" srcOrd="5" destOrd="0" presId="urn:microsoft.com/office/officeart/2018/5/layout/IconLeafLabelList"/>
    <dgm:cxn modelId="{7452D7DE-C77F-4B8D-9B56-BB19360123C0}" type="presParOf" srcId="{71449291-9CF2-47C6-AF64-76DB62DE7AF4}" destId="{7196016E-E209-4A18-84FB-26045D6E2BBA}" srcOrd="6" destOrd="0" presId="urn:microsoft.com/office/officeart/2018/5/layout/IconLeafLabelList"/>
    <dgm:cxn modelId="{DD75CB07-7EBF-4D9E-81BB-7E3823246CA6}" type="presParOf" srcId="{7196016E-E209-4A18-84FB-26045D6E2BBA}" destId="{475BF2F7-5494-4D2B-AAFB-00C79468A864}" srcOrd="0" destOrd="0" presId="urn:microsoft.com/office/officeart/2018/5/layout/IconLeafLabelList"/>
    <dgm:cxn modelId="{B295575C-43B5-4BC9-8CDA-6BD21FAA8EE7}" type="presParOf" srcId="{7196016E-E209-4A18-84FB-26045D6E2BBA}" destId="{35B71D1A-1FFE-48C3-A338-B00861697680}" srcOrd="1" destOrd="0" presId="urn:microsoft.com/office/officeart/2018/5/layout/IconLeafLabelList"/>
    <dgm:cxn modelId="{BA0D1B0A-2A2D-47EC-A879-1DBE51256E7A}" type="presParOf" srcId="{7196016E-E209-4A18-84FB-26045D6E2BBA}" destId="{4462D5FC-19EE-4B74-BE3A-3618BD9C98E6}" srcOrd="2" destOrd="0" presId="urn:microsoft.com/office/officeart/2018/5/layout/IconLeafLabelList"/>
    <dgm:cxn modelId="{6B5112AD-AB92-4600-B369-AD29D67AEA08}" type="presParOf" srcId="{7196016E-E209-4A18-84FB-26045D6E2BBA}" destId="{9DBE5E11-D5E7-48A3-B090-E6B0C4CF31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B644E8-751D-40A4-B233-7BAFB72836F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64F5758-AA74-4585-875E-F75EBF091C18}">
      <dgm:prSet/>
      <dgm:spPr/>
      <dgm:t>
        <a:bodyPr/>
        <a:lstStyle/>
        <a:p>
          <a:r>
            <a:rPr lang="en-US"/>
            <a:t>Under 8 USC Section 1182(a)(3)(D)(i), INA Section 212(a)(3)(D)(i)</a:t>
          </a:r>
        </a:p>
      </dgm:t>
    </dgm:pt>
    <dgm:pt modelId="{0DF627F1-EE9E-47E2-906F-F1049B2AB8CA}" type="parTrans" cxnId="{AF21C10E-B001-495C-9F30-442A034BF9B8}">
      <dgm:prSet/>
      <dgm:spPr/>
      <dgm:t>
        <a:bodyPr/>
        <a:lstStyle/>
        <a:p>
          <a:endParaRPr lang="en-US"/>
        </a:p>
      </dgm:t>
    </dgm:pt>
    <dgm:pt modelId="{E6C05193-4B15-48B3-845C-D4A86C413F3E}" type="sibTrans" cxnId="{AF21C10E-B001-495C-9F30-442A034BF9B8}">
      <dgm:prSet/>
      <dgm:spPr/>
      <dgm:t>
        <a:bodyPr/>
        <a:lstStyle/>
        <a:p>
          <a:endParaRPr lang="en-US"/>
        </a:p>
      </dgm:t>
    </dgm:pt>
    <dgm:pt modelId="{F2E66FBF-E78C-4898-91C6-BD34EBFD991C}">
      <dgm:prSet/>
      <dgm:spPr/>
      <dgm:t>
        <a:bodyPr/>
        <a:lstStyle/>
        <a:p>
          <a:r>
            <a:rPr lang="en-US"/>
            <a:t>Non-citizens who are or who have been members of the Communist or “any other totalitarian” party. (Unless, their participation was involuntary or s/he was under the age of 16, or necessary to secure employment or necessities.</a:t>
          </a:r>
        </a:p>
      </dgm:t>
    </dgm:pt>
    <dgm:pt modelId="{34156516-2429-4728-868A-C52826FD540E}" type="parTrans" cxnId="{A38BE078-764D-4F0D-83DF-C1B3B9D177E7}">
      <dgm:prSet/>
      <dgm:spPr/>
      <dgm:t>
        <a:bodyPr/>
        <a:lstStyle/>
        <a:p>
          <a:endParaRPr lang="en-US"/>
        </a:p>
      </dgm:t>
    </dgm:pt>
    <dgm:pt modelId="{7A542FBF-6E85-43DB-8AB9-701E82B3904A}" type="sibTrans" cxnId="{A38BE078-764D-4F0D-83DF-C1B3B9D177E7}">
      <dgm:prSet/>
      <dgm:spPr/>
      <dgm:t>
        <a:bodyPr/>
        <a:lstStyle/>
        <a:p>
          <a:endParaRPr lang="en-US"/>
        </a:p>
      </dgm:t>
    </dgm:pt>
    <dgm:pt modelId="{CBA00FF0-C941-47B0-988F-DCB49D673197}">
      <dgm:prSet/>
      <dgm:spPr/>
      <dgm:t>
        <a:bodyPr/>
        <a:lstStyle/>
        <a:p>
          <a:r>
            <a:rPr lang="en-US"/>
            <a:t>Non-citizens who participated in the Nazi persecutions from 1933 to 1945.</a:t>
          </a:r>
        </a:p>
      </dgm:t>
    </dgm:pt>
    <dgm:pt modelId="{50722F44-1404-4561-9A8A-D8437D5777F7}" type="parTrans" cxnId="{00F213BA-D7D0-491F-AE35-7BEB92F8E047}">
      <dgm:prSet/>
      <dgm:spPr/>
      <dgm:t>
        <a:bodyPr/>
        <a:lstStyle/>
        <a:p>
          <a:endParaRPr lang="en-US"/>
        </a:p>
      </dgm:t>
    </dgm:pt>
    <dgm:pt modelId="{5AF45824-E466-41FC-ACB3-E177CCCBC291}" type="sibTrans" cxnId="{00F213BA-D7D0-491F-AE35-7BEB92F8E047}">
      <dgm:prSet/>
      <dgm:spPr/>
      <dgm:t>
        <a:bodyPr/>
        <a:lstStyle/>
        <a:p>
          <a:endParaRPr lang="en-US"/>
        </a:p>
      </dgm:t>
    </dgm:pt>
    <dgm:pt modelId="{3497FCC5-3EBC-47B8-939D-A640443849D1}">
      <dgm:prSet/>
      <dgm:spPr/>
      <dgm:t>
        <a:bodyPr/>
        <a:lstStyle/>
        <a:p>
          <a:r>
            <a:rPr lang="en-US"/>
            <a:t>Non-citizens who participated in any type of genocide for any reason.</a:t>
          </a:r>
        </a:p>
      </dgm:t>
    </dgm:pt>
    <dgm:pt modelId="{A626D8B4-45B4-4631-A1C9-05FACC958AC2}" type="parTrans" cxnId="{A7B7981D-B5F0-457D-814B-6C301E3FC80F}">
      <dgm:prSet/>
      <dgm:spPr/>
      <dgm:t>
        <a:bodyPr/>
        <a:lstStyle/>
        <a:p>
          <a:endParaRPr lang="en-US"/>
        </a:p>
      </dgm:t>
    </dgm:pt>
    <dgm:pt modelId="{126CA7A9-0B91-4EAE-93B0-E1AA3485A934}" type="sibTrans" cxnId="{A7B7981D-B5F0-457D-814B-6C301E3FC80F}">
      <dgm:prSet/>
      <dgm:spPr/>
      <dgm:t>
        <a:bodyPr/>
        <a:lstStyle/>
        <a:p>
          <a:endParaRPr lang="en-US"/>
        </a:p>
      </dgm:t>
    </dgm:pt>
    <dgm:pt modelId="{58AB79FF-0467-4EFB-BBBB-F0FAC444B702}">
      <dgm:prSet/>
      <dgm:spPr/>
      <dgm:t>
        <a:bodyPr/>
        <a:lstStyle/>
        <a:p>
          <a:r>
            <a:rPr lang="en-US"/>
            <a:t>Non-citizens who participated in severe violations of religious freedom as defined in the International Religious Freedom Act of 1998.</a:t>
          </a:r>
        </a:p>
      </dgm:t>
    </dgm:pt>
    <dgm:pt modelId="{F95180CC-C57A-42CE-8C0B-D02B251A23A3}" type="parTrans" cxnId="{DBAEA256-C46B-40F3-AABE-886844C2BC1F}">
      <dgm:prSet/>
      <dgm:spPr/>
      <dgm:t>
        <a:bodyPr/>
        <a:lstStyle/>
        <a:p>
          <a:endParaRPr lang="en-US"/>
        </a:p>
      </dgm:t>
    </dgm:pt>
    <dgm:pt modelId="{A25C46DA-E0FC-45E6-85DB-2082C953A5C5}" type="sibTrans" cxnId="{DBAEA256-C46B-40F3-AABE-886844C2BC1F}">
      <dgm:prSet/>
      <dgm:spPr/>
      <dgm:t>
        <a:bodyPr/>
        <a:lstStyle/>
        <a:p>
          <a:endParaRPr lang="en-US"/>
        </a:p>
      </dgm:t>
    </dgm:pt>
    <dgm:pt modelId="{EB77998B-5AE6-46C2-BA90-CA718A37689F}" type="pres">
      <dgm:prSet presAssocID="{4BB644E8-751D-40A4-B233-7BAFB72836F3}" presName="vert0" presStyleCnt="0">
        <dgm:presLayoutVars>
          <dgm:dir/>
          <dgm:animOne val="branch"/>
          <dgm:animLvl val="lvl"/>
        </dgm:presLayoutVars>
      </dgm:prSet>
      <dgm:spPr/>
    </dgm:pt>
    <dgm:pt modelId="{E5C83906-FB1E-480C-B38A-1E915039C102}" type="pres">
      <dgm:prSet presAssocID="{F64F5758-AA74-4585-875E-F75EBF091C18}" presName="thickLine" presStyleLbl="alignNode1" presStyleIdx="0" presStyleCnt="5"/>
      <dgm:spPr/>
    </dgm:pt>
    <dgm:pt modelId="{F6D6578D-39B7-4396-92E6-08E418E7AE5B}" type="pres">
      <dgm:prSet presAssocID="{F64F5758-AA74-4585-875E-F75EBF091C18}" presName="horz1" presStyleCnt="0"/>
      <dgm:spPr/>
    </dgm:pt>
    <dgm:pt modelId="{F4A95501-D4B0-4D4F-B166-31624EAD03BF}" type="pres">
      <dgm:prSet presAssocID="{F64F5758-AA74-4585-875E-F75EBF091C18}" presName="tx1" presStyleLbl="revTx" presStyleIdx="0" presStyleCnt="5"/>
      <dgm:spPr/>
    </dgm:pt>
    <dgm:pt modelId="{9806D2B5-D23D-4C9C-903A-0A433368568F}" type="pres">
      <dgm:prSet presAssocID="{F64F5758-AA74-4585-875E-F75EBF091C18}" presName="vert1" presStyleCnt="0"/>
      <dgm:spPr/>
    </dgm:pt>
    <dgm:pt modelId="{BA417757-C2A2-4AA7-AF7F-3AB0EB277E3D}" type="pres">
      <dgm:prSet presAssocID="{F2E66FBF-E78C-4898-91C6-BD34EBFD991C}" presName="thickLine" presStyleLbl="alignNode1" presStyleIdx="1" presStyleCnt="5"/>
      <dgm:spPr/>
    </dgm:pt>
    <dgm:pt modelId="{9E41674C-0DBF-40AC-94B6-02DC51365DE8}" type="pres">
      <dgm:prSet presAssocID="{F2E66FBF-E78C-4898-91C6-BD34EBFD991C}" presName="horz1" presStyleCnt="0"/>
      <dgm:spPr/>
    </dgm:pt>
    <dgm:pt modelId="{7D978D00-8146-4D5B-95AD-531865A11AE3}" type="pres">
      <dgm:prSet presAssocID="{F2E66FBF-E78C-4898-91C6-BD34EBFD991C}" presName="tx1" presStyleLbl="revTx" presStyleIdx="1" presStyleCnt="5"/>
      <dgm:spPr/>
    </dgm:pt>
    <dgm:pt modelId="{77829B28-5C84-4A9E-8E5F-622EDB2EFA8E}" type="pres">
      <dgm:prSet presAssocID="{F2E66FBF-E78C-4898-91C6-BD34EBFD991C}" presName="vert1" presStyleCnt="0"/>
      <dgm:spPr/>
    </dgm:pt>
    <dgm:pt modelId="{E919C349-4E2C-4D43-8A49-3CD309A1030D}" type="pres">
      <dgm:prSet presAssocID="{CBA00FF0-C941-47B0-988F-DCB49D673197}" presName="thickLine" presStyleLbl="alignNode1" presStyleIdx="2" presStyleCnt="5"/>
      <dgm:spPr/>
    </dgm:pt>
    <dgm:pt modelId="{10EC4A5A-D5C7-4C29-B3FF-660B270BA5B4}" type="pres">
      <dgm:prSet presAssocID="{CBA00FF0-C941-47B0-988F-DCB49D673197}" presName="horz1" presStyleCnt="0"/>
      <dgm:spPr/>
    </dgm:pt>
    <dgm:pt modelId="{12BA263E-3EC1-485C-8494-A4370C62EC46}" type="pres">
      <dgm:prSet presAssocID="{CBA00FF0-C941-47B0-988F-DCB49D673197}" presName="tx1" presStyleLbl="revTx" presStyleIdx="2" presStyleCnt="5"/>
      <dgm:spPr/>
    </dgm:pt>
    <dgm:pt modelId="{AA3B6DC4-4E8A-4D50-98C0-44A45000FBE5}" type="pres">
      <dgm:prSet presAssocID="{CBA00FF0-C941-47B0-988F-DCB49D673197}" presName="vert1" presStyleCnt="0"/>
      <dgm:spPr/>
    </dgm:pt>
    <dgm:pt modelId="{B906A099-BBDE-4C4F-8667-166A098DD115}" type="pres">
      <dgm:prSet presAssocID="{3497FCC5-3EBC-47B8-939D-A640443849D1}" presName="thickLine" presStyleLbl="alignNode1" presStyleIdx="3" presStyleCnt="5"/>
      <dgm:spPr/>
    </dgm:pt>
    <dgm:pt modelId="{93C381F6-444A-4589-90DE-9C640A7F0A6B}" type="pres">
      <dgm:prSet presAssocID="{3497FCC5-3EBC-47B8-939D-A640443849D1}" presName="horz1" presStyleCnt="0"/>
      <dgm:spPr/>
    </dgm:pt>
    <dgm:pt modelId="{C47FD9D0-CB53-4E81-894D-B86DA96CB78A}" type="pres">
      <dgm:prSet presAssocID="{3497FCC5-3EBC-47B8-939D-A640443849D1}" presName="tx1" presStyleLbl="revTx" presStyleIdx="3" presStyleCnt="5"/>
      <dgm:spPr/>
    </dgm:pt>
    <dgm:pt modelId="{E4B56173-A771-442D-8ED8-99FA2CC9274F}" type="pres">
      <dgm:prSet presAssocID="{3497FCC5-3EBC-47B8-939D-A640443849D1}" presName="vert1" presStyleCnt="0"/>
      <dgm:spPr/>
    </dgm:pt>
    <dgm:pt modelId="{7CBF53E6-7C13-4C5E-AB14-7E3765137AFE}" type="pres">
      <dgm:prSet presAssocID="{58AB79FF-0467-4EFB-BBBB-F0FAC444B702}" presName="thickLine" presStyleLbl="alignNode1" presStyleIdx="4" presStyleCnt="5"/>
      <dgm:spPr/>
    </dgm:pt>
    <dgm:pt modelId="{FDCCD64C-10DF-40BF-9B95-335EAE3B79A6}" type="pres">
      <dgm:prSet presAssocID="{58AB79FF-0467-4EFB-BBBB-F0FAC444B702}" presName="horz1" presStyleCnt="0"/>
      <dgm:spPr/>
    </dgm:pt>
    <dgm:pt modelId="{662804FE-C975-4033-830E-590FBA04632F}" type="pres">
      <dgm:prSet presAssocID="{58AB79FF-0467-4EFB-BBBB-F0FAC444B702}" presName="tx1" presStyleLbl="revTx" presStyleIdx="4" presStyleCnt="5"/>
      <dgm:spPr/>
    </dgm:pt>
    <dgm:pt modelId="{CCFC6EA3-40EB-4CAB-BB53-037EAE92FC6D}" type="pres">
      <dgm:prSet presAssocID="{58AB79FF-0467-4EFB-BBBB-F0FAC444B702}" presName="vert1" presStyleCnt="0"/>
      <dgm:spPr/>
    </dgm:pt>
  </dgm:ptLst>
  <dgm:cxnLst>
    <dgm:cxn modelId="{D32C0301-F8C6-4F7C-BFF8-058A9DA8077B}" type="presOf" srcId="{CBA00FF0-C941-47B0-988F-DCB49D673197}" destId="{12BA263E-3EC1-485C-8494-A4370C62EC46}" srcOrd="0" destOrd="0" presId="urn:microsoft.com/office/officeart/2008/layout/LinedList"/>
    <dgm:cxn modelId="{EE6E0208-CD2A-4785-AFF7-AFF6C5146421}" type="presOf" srcId="{F64F5758-AA74-4585-875E-F75EBF091C18}" destId="{F4A95501-D4B0-4D4F-B166-31624EAD03BF}" srcOrd="0" destOrd="0" presId="urn:microsoft.com/office/officeart/2008/layout/LinedList"/>
    <dgm:cxn modelId="{AF21C10E-B001-495C-9F30-442A034BF9B8}" srcId="{4BB644E8-751D-40A4-B233-7BAFB72836F3}" destId="{F64F5758-AA74-4585-875E-F75EBF091C18}" srcOrd="0" destOrd="0" parTransId="{0DF627F1-EE9E-47E2-906F-F1049B2AB8CA}" sibTransId="{E6C05193-4B15-48B3-845C-D4A86C413F3E}"/>
    <dgm:cxn modelId="{142D551B-FDA1-4320-8780-C32B40E7F556}" type="presOf" srcId="{58AB79FF-0467-4EFB-BBBB-F0FAC444B702}" destId="{662804FE-C975-4033-830E-590FBA04632F}" srcOrd="0" destOrd="0" presId="urn:microsoft.com/office/officeart/2008/layout/LinedList"/>
    <dgm:cxn modelId="{A7B7981D-B5F0-457D-814B-6C301E3FC80F}" srcId="{4BB644E8-751D-40A4-B233-7BAFB72836F3}" destId="{3497FCC5-3EBC-47B8-939D-A640443849D1}" srcOrd="3" destOrd="0" parTransId="{A626D8B4-45B4-4631-A1C9-05FACC958AC2}" sibTransId="{126CA7A9-0B91-4EAE-93B0-E1AA3485A934}"/>
    <dgm:cxn modelId="{8E3AB768-E90C-40E7-A128-CD6D3F8906A5}" type="presOf" srcId="{3497FCC5-3EBC-47B8-939D-A640443849D1}" destId="{C47FD9D0-CB53-4E81-894D-B86DA96CB78A}" srcOrd="0" destOrd="0" presId="urn:microsoft.com/office/officeart/2008/layout/LinedList"/>
    <dgm:cxn modelId="{79BC0C6A-B93C-463A-9B84-5DA2053C1C27}" type="presOf" srcId="{4BB644E8-751D-40A4-B233-7BAFB72836F3}" destId="{EB77998B-5AE6-46C2-BA90-CA718A37689F}" srcOrd="0" destOrd="0" presId="urn:microsoft.com/office/officeart/2008/layout/LinedList"/>
    <dgm:cxn modelId="{DBAEA256-C46B-40F3-AABE-886844C2BC1F}" srcId="{4BB644E8-751D-40A4-B233-7BAFB72836F3}" destId="{58AB79FF-0467-4EFB-BBBB-F0FAC444B702}" srcOrd="4" destOrd="0" parTransId="{F95180CC-C57A-42CE-8C0B-D02B251A23A3}" sibTransId="{A25C46DA-E0FC-45E6-85DB-2082C953A5C5}"/>
    <dgm:cxn modelId="{A38BE078-764D-4F0D-83DF-C1B3B9D177E7}" srcId="{4BB644E8-751D-40A4-B233-7BAFB72836F3}" destId="{F2E66FBF-E78C-4898-91C6-BD34EBFD991C}" srcOrd="1" destOrd="0" parTransId="{34156516-2429-4728-868A-C52826FD540E}" sibTransId="{7A542FBF-6E85-43DB-8AB9-701E82B3904A}"/>
    <dgm:cxn modelId="{00F213BA-D7D0-491F-AE35-7BEB92F8E047}" srcId="{4BB644E8-751D-40A4-B233-7BAFB72836F3}" destId="{CBA00FF0-C941-47B0-988F-DCB49D673197}" srcOrd="2" destOrd="0" parTransId="{50722F44-1404-4561-9A8A-D8437D5777F7}" sibTransId="{5AF45824-E466-41FC-ACB3-E177CCCBC291}"/>
    <dgm:cxn modelId="{6DCEBCD3-7F39-4786-BA9F-5EF349F46373}" type="presOf" srcId="{F2E66FBF-E78C-4898-91C6-BD34EBFD991C}" destId="{7D978D00-8146-4D5B-95AD-531865A11AE3}" srcOrd="0" destOrd="0" presId="urn:microsoft.com/office/officeart/2008/layout/LinedList"/>
    <dgm:cxn modelId="{3BC78489-9636-4495-92F0-29D715D65DD5}" type="presParOf" srcId="{EB77998B-5AE6-46C2-BA90-CA718A37689F}" destId="{E5C83906-FB1E-480C-B38A-1E915039C102}" srcOrd="0" destOrd="0" presId="urn:microsoft.com/office/officeart/2008/layout/LinedList"/>
    <dgm:cxn modelId="{A0C440D2-A45A-48E8-A3AF-EFC6068E7D12}" type="presParOf" srcId="{EB77998B-5AE6-46C2-BA90-CA718A37689F}" destId="{F6D6578D-39B7-4396-92E6-08E418E7AE5B}" srcOrd="1" destOrd="0" presId="urn:microsoft.com/office/officeart/2008/layout/LinedList"/>
    <dgm:cxn modelId="{D0833E2B-984F-47B0-B39A-C0F61F05102B}" type="presParOf" srcId="{F6D6578D-39B7-4396-92E6-08E418E7AE5B}" destId="{F4A95501-D4B0-4D4F-B166-31624EAD03BF}" srcOrd="0" destOrd="0" presId="urn:microsoft.com/office/officeart/2008/layout/LinedList"/>
    <dgm:cxn modelId="{5762ED5D-4597-4779-8A4D-1C9C3A586FF7}" type="presParOf" srcId="{F6D6578D-39B7-4396-92E6-08E418E7AE5B}" destId="{9806D2B5-D23D-4C9C-903A-0A433368568F}" srcOrd="1" destOrd="0" presId="urn:microsoft.com/office/officeart/2008/layout/LinedList"/>
    <dgm:cxn modelId="{A7711E5F-153E-42E3-9861-B1E8D9DFD4D1}" type="presParOf" srcId="{EB77998B-5AE6-46C2-BA90-CA718A37689F}" destId="{BA417757-C2A2-4AA7-AF7F-3AB0EB277E3D}" srcOrd="2" destOrd="0" presId="urn:microsoft.com/office/officeart/2008/layout/LinedList"/>
    <dgm:cxn modelId="{7D639AA8-2EAB-44A2-9AE5-2BE5131C4C46}" type="presParOf" srcId="{EB77998B-5AE6-46C2-BA90-CA718A37689F}" destId="{9E41674C-0DBF-40AC-94B6-02DC51365DE8}" srcOrd="3" destOrd="0" presId="urn:microsoft.com/office/officeart/2008/layout/LinedList"/>
    <dgm:cxn modelId="{29551CE5-5D1A-4CE5-8D69-B3A0DE6B9F3E}" type="presParOf" srcId="{9E41674C-0DBF-40AC-94B6-02DC51365DE8}" destId="{7D978D00-8146-4D5B-95AD-531865A11AE3}" srcOrd="0" destOrd="0" presId="urn:microsoft.com/office/officeart/2008/layout/LinedList"/>
    <dgm:cxn modelId="{41E1589A-6D57-46A3-B489-2A9E4ECBE7F1}" type="presParOf" srcId="{9E41674C-0DBF-40AC-94B6-02DC51365DE8}" destId="{77829B28-5C84-4A9E-8E5F-622EDB2EFA8E}" srcOrd="1" destOrd="0" presId="urn:microsoft.com/office/officeart/2008/layout/LinedList"/>
    <dgm:cxn modelId="{E59F178F-8E19-4133-8EDB-CA42FC45099D}" type="presParOf" srcId="{EB77998B-5AE6-46C2-BA90-CA718A37689F}" destId="{E919C349-4E2C-4D43-8A49-3CD309A1030D}" srcOrd="4" destOrd="0" presId="urn:microsoft.com/office/officeart/2008/layout/LinedList"/>
    <dgm:cxn modelId="{88C4087D-CBBC-47FF-9A72-4B91A11666C5}" type="presParOf" srcId="{EB77998B-5AE6-46C2-BA90-CA718A37689F}" destId="{10EC4A5A-D5C7-4C29-B3FF-660B270BA5B4}" srcOrd="5" destOrd="0" presId="urn:microsoft.com/office/officeart/2008/layout/LinedList"/>
    <dgm:cxn modelId="{B66FE9FA-92BF-4D99-B4E8-6EB426561D33}" type="presParOf" srcId="{10EC4A5A-D5C7-4C29-B3FF-660B270BA5B4}" destId="{12BA263E-3EC1-485C-8494-A4370C62EC46}" srcOrd="0" destOrd="0" presId="urn:microsoft.com/office/officeart/2008/layout/LinedList"/>
    <dgm:cxn modelId="{A6F88C0C-7C23-4B9C-A148-DB4729B941AE}" type="presParOf" srcId="{10EC4A5A-D5C7-4C29-B3FF-660B270BA5B4}" destId="{AA3B6DC4-4E8A-4D50-98C0-44A45000FBE5}" srcOrd="1" destOrd="0" presId="urn:microsoft.com/office/officeart/2008/layout/LinedList"/>
    <dgm:cxn modelId="{7DCA16D9-E2A4-4FDE-B269-5CCF9821AD9D}" type="presParOf" srcId="{EB77998B-5AE6-46C2-BA90-CA718A37689F}" destId="{B906A099-BBDE-4C4F-8667-166A098DD115}" srcOrd="6" destOrd="0" presId="urn:microsoft.com/office/officeart/2008/layout/LinedList"/>
    <dgm:cxn modelId="{96121617-C6E1-4259-9D15-287526FD5B1F}" type="presParOf" srcId="{EB77998B-5AE6-46C2-BA90-CA718A37689F}" destId="{93C381F6-444A-4589-90DE-9C640A7F0A6B}" srcOrd="7" destOrd="0" presId="urn:microsoft.com/office/officeart/2008/layout/LinedList"/>
    <dgm:cxn modelId="{57AFFCBD-01BD-4207-A310-24A894BFB6C2}" type="presParOf" srcId="{93C381F6-444A-4589-90DE-9C640A7F0A6B}" destId="{C47FD9D0-CB53-4E81-894D-B86DA96CB78A}" srcOrd="0" destOrd="0" presId="urn:microsoft.com/office/officeart/2008/layout/LinedList"/>
    <dgm:cxn modelId="{CAEB3453-5B2B-4A7D-A9BE-937535BF2ED2}" type="presParOf" srcId="{93C381F6-444A-4589-90DE-9C640A7F0A6B}" destId="{E4B56173-A771-442D-8ED8-99FA2CC9274F}" srcOrd="1" destOrd="0" presId="urn:microsoft.com/office/officeart/2008/layout/LinedList"/>
    <dgm:cxn modelId="{5885A85B-91B1-4D8F-8160-4D0826B328AA}" type="presParOf" srcId="{EB77998B-5AE6-46C2-BA90-CA718A37689F}" destId="{7CBF53E6-7C13-4C5E-AB14-7E3765137AFE}" srcOrd="8" destOrd="0" presId="urn:microsoft.com/office/officeart/2008/layout/LinedList"/>
    <dgm:cxn modelId="{597A4D0F-482B-44DC-9BE6-611F0CC56557}" type="presParOf" srcId="{EB77998B-5AE6-46C2-BA90-CA718A37689F}" destId="{FDCCD64C-10DF-40BF-9B95-335EAE3B79A6}" srcOrd="9" destOrd="0" presId="urn:microsoft.com/office/officeart/2008/layout/LinedList"/>
    <dgm:cxn modelId="{1938DB72-AE73-4DB1-9ABA-D918A98DF922}" type="presParOf" srcId="{FDCCD64C-10DF-40BF-9B95-335EAE3B79A6}" destId="{662804FE-C975-4033-830E-590FBA04632F}" srcOrd="0" destOrd="0" presId="urn:microsoft.com/office/officeart/2008/layout/LinedList"/>
    <dgm:cxn modelId="{A137420B-AB54-425B-9835-86E9DBD6A3D1}" type="presParOf" srcId="{FDCCD64C-10DF-40BF-9B95-335EAE3B79A6}" destId="{CCFC6EA3-40EB-4CAB-BB53-037EAE92FC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E247A8-5190-4D46-AD2E-4F3484A131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D8F89DF-7C2A-4647-87FE-B74CA9C25AA7}">
      <dgm:prSet/>
      <dgm:spPr/>
      <dgm:t>
        <a:bodyPr/>
        <a:lstStyle/>
        <a:p>
          <a:r>
            <a:rPr lang="en-US"/>
            <a:t>Similar to the inadmissibility grounds at 8 USC Section 1227(1)(4), INA Section 237(a)(4).</a:t>
          </a:r>
        </a:p>
      </dgm:t>
    </dgm:pt>
    <dgm:pt modelId="{02649BAE-7BC6-47D0-92C9-7526B65BA7E2}" type="parTrans" cxnId="{0FE12D8D-6D38-4754-B4CE-6D2206760BB5}">
      <dgm:prSet/>
      <dgm:spPr/>
      <dgm:t>
        <a:bodyPr/>
        <a:lstStyle/>
        <a:p>
          <a:endParaRPr lang="en-US"/>
        </a:p>
      </dgm:t>
    </dgm:pt>
    <dgm:pt modelId="{3CB596D8-15A4-4346-A2BD-BD392146C3E4}" type="sibTrans" cxnId="{0FE12D8D-6D38-4754-B4CE-6D2206760BB5}">
      <dgm:prSet/>
      <dgm:spPr/>
      <dgm:t>
        <a:bodyPr/>
        <a:lstStyle/>
        <a:p>
          <a:endParaRPr lang="en-US"/>
        </a:p>
      </dgm:t>
    </dgm:pt>
    <dgm:pt modelId="{EADBFAD6-50A3-4862-8854-4E2497C531D6}">
      <dgm:prSet/>
      <dgm:spPr/>
      <dgm:t>
        <a:bodyPr/>
        <a:lstStyle/>
        <a:p>
          <a:r>
            <a:rPr lang="en-US"/>
            <a:t>Any non-citizen may be deportable if s/he has engaged in any activity that violates laws relating to the export of goods, technology, or sensitive info – even if his/her acts do not amount to espionage. </a:t>
          </a:r>
        </a:p>
      </dgm:t>
    </dgm:pt>
    <dgm:pt modelId="{1D2C9721-911D-4EFB-9E7B-9B70AA6BEE58}" type="parTrans" cxnId="{7F22BC7C-B0EE-491D-AEB4-E35798F395BD}">
      <dgm:prSet/>
      <dgm:spPr/>
      <dgm:t>
        <a:bodyPr/>
        <a:lstStyle/>
        <a:p>
          <a:endParaRPr lang="en-US"/>
        </a:p>
      </dgm:t>
    </dgm:pt>
    <dgm:pt modelId="{C4BC1FC5-7A72-4D2D-A98B-EA12A9E79537}" type="sibTrans" cxnId="{7F22BC7C-B0EE-491D-AEB4-E35798F395BD}">
      <dgm:prSet/>
      <dgm:spPr/>
      <dgm:t>
        <a:bodyPr/>
        <a:lstStyle/>
        <a:p>
          <a:endParaRPr lang="en-US"/>
        </a:p>
      </dgm:t>
    </dgm:pt>
    <dgm:pt modelId="{C42F3CEF-9FD6-4E59-B6A6-3CD239785433}">
      <dgm:prSet/>
      <dgm:spPr/>
      <dgm:t>
        <a:bodyPr/>
        <a:lstStyle/>
        <a:p>
          <a:r>
            <a:rPr lang="en-US"/>
            <a:t>Any non-citizen may also be deportable for criminal activity that endangers the public safety and national security, or for activity that has as its purpose the overthrow of the U.S. govt by force, violence, or other unlawful means.</a:t>
          </a:r>
        </a:p>
      </dgm:t>
    </dgm:pt>
    <dgm:pt modelId="{9BAAB9E3-71E4-4038-8315-41EACB7795B7}" type="parTrans" cxnId="{BBE26D43-3B23-47C1-850B-9EAA9DC6E447}">
      <dgm:prSet/>
      <dgm:spPr/>
      <dgm:t>
        <a:bodyPr/>
        <a:lstStyle/>
        <a:p>
          <a:endParaRPr lang="en-US"/>
        </a:p>
      </dgm:t>
    </dgm:pt>
    <dgm:pt modelId="{B6DC4481-AE66-45BB-B612-E6B4DC08ED6A}" type="sibTrans" cxnId="{BBE26D43-3B23-47C1-850B-9EAA9DC6E447}">
      <dgm:prSet/>
      <dgm:spPr/>
      <dgm:t>
        <a:bodyPr/>
        <a:lstStyle/>
        <a:p>
          <a:endParaRPr lang="en-US"/>
        </a:p>
      </dgm:t>
    </dgm:pt>
    <dgm:pt modelId="{B3C697E9-A082-4BD0-B2A8-AD0085E09BB1}">
      <dgm:prSet/>
      <dgm:spPr/>
      <dgm:t>
        <a:bodyPr/>
        <a:lstStyle/>
        <a:p>
          <a:r>
            <a:rPr lang="en-US"/>
            <a:t>Any non-citizen involved in terrorism or a terrorist organization.</a:t>
          </a:r>
        </a:p>
      </dgm:t>
    </dgm:pt>
    <dgm:pt modelId="{476EA19A-229B-459C-A592-1D5122E14E17}" type="parTrans" cxnId="{FB4201C6-83C4-42AA-AFE1-CEA71A12B988}">
      <dgm:prSet/>
      <dgm:spPr/>
      <dgm:t>
        <a:bodyPr/>
        <a:lstStyle/>
        <a:p>
          <a:endParaRPr lang="en-US"/>
        </a:p>
      </dgm:t>
    </dgm:pt>
    <dgm:pt modelId="{A924DA72-A55A-4D42-AA73-567FE158D23A}" type="sibTrans" cxnId="{FB4201C6-83C4-42AA-AFE1-CEA71A12B988}">
      <dgm:prSet/>
      <dgm:spPr/>
      <dgm:t>
        <a:bodyPr/>
        <a:lstStyle/>
        <a:p>
          <a:endParaRPr lang="en-US"/>
        </a:p>
      </dgm:t>
    </dgm:pt>
    <dgm:pt modelId="{36160ECB-00E2-4032-BAA3-4317C4B921A5}">
      <dgm:prSet/>
      <dgm:spPr/>
      <dgm:t>
        <a:bodyPr/>
        <a:lstStyle/>
        <a:p>
          <a:r>
            <a:rPr lang="en-US"/>
            <a:t>Any non-citizen who participated in the Nazi persecutions.</a:t>
          </a:r>
        </a:p>
      </dgm:t>
    </dgm:pt>
    <dgm:pt modelId="{2D6773D2-0CFB-4749-9AB0-0AB62FD7F59F}" type="parTrans" cxnId="{F16DEE01-C18B-4A85-88C4-74D9962F4EE2}">
      <dgm:prSet/>
      <dgm:spPr/>
      <dgm:t>
        <a:bodyPr/>
        <a:lstStyle/>
        <a:p>
          <a:endParaRPr lang="en-US"/>
        </a:p>
      </dgm:t>
    </dgm:pt>
    <dgm:pt modelId="{11AC5E3D-12E0-4F56-B773-357E01361DAC}" type="sibTrans" cxnId="{F16DEE01-C18B-4A85-88C4-74D9962F4EE2}">
      <dgm:prSet/>
      <dgm:spPr/>
      <dgm:t>
        <a:bodyPr/>
        <a:lstStyle/>
        <a:p>
          <a:endParaRPr lang="en-US"/>
        </a:p>
      </dgm:t>
    </dgm:pt>
    <dgm:pt modelId="{154BCA84-98FC-4D53-A1B6-47C98B9EAAB9}">
      <dgm:prSet/>
      <dgm:spPr/>
      <dgm:t>
        <a:bodyPr/>
        <a:lstStyle/>
        <a:p>
          <a:r>
            <a:rPr lang="en-US"/>
            <a:t>Any non-citizen who participated in any type of genocide.</a:t>
          </a:r>
        </a:p>
      </dgm:t>
    </dgm:pt>
    <dgm:pt modelId="{D6ADD735-1F3A-474E-91F1-02CE207A32DE}" type="parTrans" cxnId="{E268435A-63B1-42DB-B262-70C93F5A590F}">
      <dgm:prSet/>
      <dgm:spPr/>
      <dgm:t>
        <a:bodyPr/>
        <a:lstStyle/>
        <a:p>
          <a:endParaRPr lang="en-US"/>
        </a:p>
      </dgm:t>
    </dgm:pt>
    <dgm:pt modelId="{CEC629F4-99C2-47C0-A0EE-F78C493D3D16}" type="sibTrans" cxnId="{E268435A-63B1-42DB-B262-70C93F5A590F}">
      <dgm:prSet/>
      <dgm:spPr/>
      <dgm:t>
        <a:bodyPr/>
        <a:lstStyle/>
        <a:p>
          <a:endParaRPr lang="en-US"/>
        </a:p>
      </dgm:t>
    </dgm:pt>
    <dgm:pt modelId="{3571AA9E-1A94-4F1B-A5B9-C2A993A4619E}" type="pres">
      <dgm:prSet presAssocID="{90E247A8-5190-4D46-AD2E-4F3484A1311A}" presName="diagram" presStyleCnt="0">
        <dgm:presLayoutVars>
          <dgm:dir/>
          <dgm:resizeHandles val="exact"/>
        </dgm:presLayoutVars>
      </dgm:prSet>
      <dgm:spPr/>
    </dgm:pt>
    <dgm:pt modelId="{8851C1BF-C1BD-48F3-A2DC-F89FAEADADDB}" type="pres">
      <dgm:prSet presAssocID="{FD8F89DF-7C2A-4647-87FE-B74CA9C25AA7}" presName="node" presStyleLbl="node1" presStyleIdx="0" presStyleCnt="6">
        <dgm:presLayoutVars>
          <dgm:bulletEnabled val="1"/>
        </dgm:presLayoutVars>
      </dgm:prSet>
      <dgm:spPr/>
    </dgm:pt>
    <dgm:pt modelId="{EA4CBA65-D7D7-4EB0-BB24-4AAD00E43D53}" type="pres">
      <dgm:prSet presAssocID="{3CB596D8-15A4-4346-A2BD-BD392146C3E4}" presName="sibTrans" presStyleCnt="0"/>
      <dgm:spPr/>
    </dgm:pt>
    <dgm:pt modelId="{B7CFD369-853D-4CD8-9B82-2BF1E0235A91}" type="pres">
      <dgm:prSet presAssocID="{EADBFAD6-50A3-4862-8854-4E2497C531D6}" presName="node" presStyleLbl="node1" presStyleIdx="1" presStyleCnt="6">
        <dgm:presLayoutVars>
          <dgm:bulletEnabled val="1"/>
        </dgm:presLayoutVars>
      </dgm:prSet>
      <dgm:spPr/>
    </dgm:pt>
    <dgm:pt modelId="{C45143E6-899C-4137-B725-322BEC0B86DF}" type="pres">
      <dgm:prSet presAssocID="{C4BC1FC5-7A72-4D2D-A98B-EA12A9E79537}" presName="sibTrans" presStyleCnt="0"/>
      <dgm:spPr/>
    </dgm:pt>
    <dgm:pt modelId="{AE72BB68-D4B7-431B-AC87-5A1135A05AB4}" type="pres">
      <dgm:prSet presAssocID="{C42F3CEF-9FD6-4E59-B6A6-3CD239785433}" presName="node" presStyleLbl="node1" presStyleIdx="2" presStyleCnt="6">
        <dgm:presLayoutVars>
          <dgm:bulletEnabled val="1"/>
        </dgm:presLayoutVars>
      </dgm:prSet>
      <dgm:spPr/>
    </dgm:pt>
    <dgm:pt modelId="{386F1BEE-7542-4EF9-B5D2-62615078DFCD}" type="pres">
      <dgm:prSet presAssocID="{B6DC4481-AE66-45BB-B612-E6B4DC08ED6A}" presName="sibTrans" presStyleCnt="0"/>
      <dgm:spPr/>
    </dgm:pt>
    <dgm:pt modelId="{3AF4B2ED-FCC0-44F9-8C76-C473FE70C216}" type="pres">
      <dgm:prSet presAssocID="{B3C697E9-A082-4BD0-B2A8-AD0085E09BB1}" presName="node" presStyleLbl="node1" presStyleIdx="3" presStyleCnt="6">
        <dgm:presLayoutVars>
          <dgm:bulletEnabled val="1"/>
        </dgm:presLayoutVars>
      </dgm:prSet>
      <dgm:spPr/>
    </dgm:pt>
    <dgm:pt modelId="{5E207063-84FA-4260-B4F1-8A9FDAD59D30}" type="pres">
      <dgm:prSet presAssocID="{A924DA72-A55A-4D42-AA73-567FE158D23A}" presName="sibTrans" presStyleCnt="0"/>
      <dgm:spPr/>
    </dgm:pt>
    <dgm:pt modelId="{4837C3CA-DBF7-404E-9114-2B7A8733CE21}" type="pres">
      <dgm:prSet presAssocID="{36160ECB-00E2-4032-BAA3-4317C4B921A5}" presName="node" presStyleLbl="node1" presStyleIdx="4" presStyleCnt="6">
        <dgm:presLayoutVars>
          <dgm:bulletEnabled val="1"/>
        </dgm:presLayoutVars>
      </dgm:prSet>
      <dgm:spPr/>
    </dgm:pt>
    <dgm:pt modelId="{BF7EC9E2-029F-47E8-9077-7564E1A10851}" type="pres">
      <dgm:prSet presAssocID="{11AC5E3D-12E0-4F56-B773-357E01361DAC}" presName="sibTrans" presStyleCnt="0"/>
      <dgm:spPr/>
    </dgm:pt>
    <dgm:pt modelId="{957BA438-2D80-4516-B61A-925409FB5A2B}" type="pres">
      <dgm:prSet presAssocID="{154BCA84-98FC-4D53-A1B6-47C98B9EAAB9}" presName="node" presStyleLbl="node1" presStyleIdx="5" presStyleCnt="6">
        <dgm:presLayoutVars>
          <dgm:bulletEnabled val="1"/>
        </dgm:presLayoutVars>
      </dgm:prSet>
      <dgm:spPr/>
    </dgm:pt>
  </dgm:ptLst>
  <dgm:cxnLst>
    <dgm:cxn modelId="{F16DEE01-C18B-4A85-88C4-74D9962F4EE2}" srcId="{90E247A8-5190-4D46-AD2E-4F3484A1311A}" destId="{36160ECB-00E2-4032-BAA3-4317C4B921A5}" srcOrd="4" destOrd="0" parTransId="{2D6773D2-0CFB-4749-9AB0-0AB62FD7F59F}" sibTransId="{11AC5E3D-12E0-4F56-B773-357E01361DAC}"/>
    <dgm:cxn modelId="{D20BE60A-0BDA-4E36-BE10-EB5B770030A7}" type="presOf" srcId="{EADBFAD6-50A3-4862-8854-4E2497C531D6}" destId="{B7CFD369-853D-4CD8-9B82-2BF1E0235A91}" srcOrd="0" destOrd="0" presId="urn:microsoft.com/office/officeart/2005/8/layout/default"/>
    <dgm:cxn modelId="{BBE26D43-3B23-47C1-850B-9EAA9DC6E447}" srcId="{90E247A8-5190-4D46-AD2E-4F3484A1311A}" destId="{C42F3CEF-9FD6-4E59-B6A6-3CD239785433}" srcOrd="2" destOrd="0" parTransId="{9BAAB9E3-71E4-4038-8315-41EACB7795B7}" sibTransId="{B6DC4481-AE66-45BB-B612-E6B4DC08ED6A}"/>
    <dgm:cxn modelId="{E268435A-63B1-42DB-B262-70C93F5A590F}" srcId="{90E247A8-5190-4D46-AD2E-4F3484A1311A}" destId="{154BCA84-98FC-4D53-A1B6-47C98B9EAAB9}" srcOrd="5" destOrd="0" parTransId="{D6ADD735-1F3A-474E-91F1-02CE207A32DE}" sibTransId="{CEC629F4-99C2-47C0-A0EE-F78C493D3D16}"/>
    <dgm:cxn modelId="{7F22BC7C-B0EE-491D-AEB4-E35798F395BD}" srcId="{90E247A8-5190-4D46-AD2E-4F3484A1311A}" destId="{EADBFAD6-50A3-4862-8854-4E2497C531D6}" srcOrd="1" destOrd="0" parTransId="{1D2C9721-911D-4EFB-9E7B-9B70AA6BEE58}" sibTransId="{C4BC1FC5-7A72-4D2D-A98B-EA12A9E79537}"/>
    <dgm:cxn modelId="{9F726C7F-4D3D-4432-AC6C-AFCD7920D888}" type="presOf" srcId="{154BCA84-98FC-4D53-A1B6-47C98B9EAAB9}" destId="{957BA438-2D80-4516-B61A-925409FB5A2B}" srcOrd="0" destOrd="0" presId="urn:microsoft.com/office/officeart/2005/8/layout/default"/>
    <dgm:cxn modelId="{895D537F-8143-4FA6-8916-DE8A28721FA0}" type="presOf" srcId="{90E247A8-5190-4D46-AD2E-4F3484A1311A}" destId="{3571AA9E-1A94-4F1B-A5B9-C2A993A4619E}" srcOrd="0" destOrd="0" presId="urn:microsoft.com/office/officeart/2005/8/layout/default"/>
    <dgm:cxn modelId="{9CBEDB82-C5BE-4E87-97E8-133589B5DAC5}" type="presOf" srcId="{36160ECB-00E2-4032-BAA3-4317C4B921A5}" destId="{4837C3CA-DBF7-404E-9114-2B7A8733CE21}" srcOrd="0" destOrd="0" presId="urn:microsoft.com/office/officeart/2005/8/layout/default"/>
    <dgm:cxn modelId="{0FE12D8D-6D38-4754-B4CE-6D2206760BB5}" srcId="{90E247A8-5190-4D46-AD2E-4F3484A1311A}" destId="{FD8F89DF-7C2A-4647-87FE-B74CA9C25AA7}" srcOrd="0" destOrd="0" parTransId="{02649BAE-7BC6-47D0-92C9-7526B65BA7E2}" sibTransId="{3CB596D8-15A4-4346-A2BD-BD392146C3E4}"/>
    <dgm:cxn modelId="{DCD0A099-4155-4D92-8BD3-10DC0F3BEC92}" type="presOf" srcId="{FD8F89DF-7C2A-4647-87FE-B74CA9C25AA7}" destId="{8851C1BF-C1BD-48F3-A2DC-F89FAEADADDB}" srcOrd="0" destOrd="0" presId="urn:microsoft.com/office/officeart/2005/8/layout/default"/>
    <dgm:cxn modelId="{E8F9ABA9-341E-4859-A338-2F05D5E2BA6A}" type="presOf" srcId="{C42F3CEF-9FD6-4E59-B6A6-3CD239785433}" destId="{AE72BB68-D4B7-431B-AC87-5A1135A05AB4}" srcOrd="0" destOrd="0" presId="urn:microsoft.com/office/officeart/2005/8/layout/default"/>
    <dgm:cxn modelId="{6312E6BA-2660-4C34-AFA4-865CF6CAC87B}" type="presOf" srcId="{B3C697E9-A082-4BD0-B2A8-AD0085E09BB1}" destId="{3AF4B2ED-FCC0-44F9-8C76-C473FE70C216}" srcOrd="0" destOrd="0" presId="urn:microsoft.com/office/officeart/2005/8/layout/default"/>
    <dgm:cxn modelId="{FB4201C6-83C4-42AA-AFE1-CEA71A12B988}" srcId="{90E247A8-5190-4D46-AD2E-4F3484A1311A}" destId="{B3C697E9-A082-4BD0-B2A8-AD0085E09BB1}" srcOrd="3" destOrd="0" parTransId="{476EA19A-229B-459C-A592-1D5122E14E17}" sibTransId="{A924DA72-A55A-4D42-AA73-567FE158D23A}"/>
    <dgm:cxn modelId="{1535D3A0-938D-45E8-B814-28700790CBF8}" type="presParOf" srcId="{3571AA9E-1A94-4F1B-A5B9-C2A993A4619E}" destId="{8851C1BF-C1BD-48F3-A2DC-F89FAEADADDB}" srcOrd="0" destOrd="0" presId="urn:microsoft.com/office/officeart/2005/8/layout/default"/>
    <dgm:cxn modelId="{6EF911AC-C268-43DF-9372-B363A5752CEC}" type="presParOf" srcId="{3571AA9E-1A94-4F1B-A5B9-C2A993A4619E}" destId="{EA4CBA65-D7D7-4EB0-BB24-4AAD00E43D53}" srcOrd="1" destOrd="0" presId="urn:microsoft.com/office/officeart/2005/8/layout/default"/>
    <dgm:cxn modelId="{9B3F8063-1C94-4A45-8AB4-54124EFECEAF}" type="presParOf" srcId="{3571AA9E-1A94-4F1B-A5B9-C2A993A4619E}" destId="{B7CFD369-853D-4CD8-9B82-2BF1E0235A91}" srcOrd="2" destOrd="0" presId="urn:microsoft.com/office/officeart/2005/8/layout/default"/>
    <dgm:cxn modelId="{B2D09DFB-7F67-424A-B105-DAB72E2B0641}" type="presParOf" srcId="{3571AA9E-1A94-4F1B-A5B9-C2A993A4619E}" destId="{C45143E6-899C-4137-B725-322BEC0B86DF}" srcOrd="3" destOrd="0" presId="urn:microsoft.com/office/officeart/2005/8/layout/default"/>
    <dgm:cxn modelId="{4DC1CDF9-1DE1-480E-BC44-FF66B8F68D0C}" type="presParOf" srcId="{3571AA9E-1A94-4F1B-A5B9-C2A993A4619E}" destId="{AE72BB68-D4B7-431B-AC87-5A1135A05AB4}" srcOrd="4" destOrd="0" presId="urn:microsoft.com/office/officeart/2005/8/layout/default"/>
    <dgm:cxn modelId="{0E9D4730-6FA6-4CB8-93F2-B74F18EF6903}" type="presParOf" srcId="{3571AA9E-1A94-4F1B-A5B9-C2A993A4619E}" destId="{386F1BEE-7542-4EF9-B5D2-62615078DFCD}" srcOrd="5" destOrd="0" presId="urn:microsoft.com/office/officeart/2005/8/layout/default"/>
    <dgm:cxn modelId="{46D1DFAD-252F-4FF7-92BC-55CEB85BC574}" type="presParOf" srcId="{3571AA9E-1A94-4F1B-A5B9-C2A993A4619E}" destId="{3AF4B2ED-FCC0-44F9-8C76-C473FE70C216}" srcOrd="6" destOrd="0" presId="urn:microsoft.com/office/officeart/2005/8/layout/default"/>
    <dgm:cxn modelId="{1F29EDFB-C8D9-4A16-B971-11EA7BDF8C20}" type="presParOf" srcId="{3571AA9E-1A94-4F1B-A5B9-C2A993A4619E}" destId="{5E207063-84FA-4260-B4F1-8A9FDAD59D30}" srcOrd="7" destOrd="0" presId="urn:microsoft.com/office/officeart/2005/8/layout/default"/>
    <dgm:cxn modelId="{8885EC08-D945-48B9-8517-39EDD106CEC2}" type="presParOf" srcId="{3571AA9E-1A94-4F1B-A5B9-C2A993A4619E}" destId="{4837C3CA-DBF7-404E-9114-2B7A8733CE21}" srcOrd="8" destOrd="0" presId="urn:microsoft.com/office/officeart/2005/8/layout/default"/>
    <dgm:cxn modelId="{8D15CE8C-F75B-47AC-B316-08FB73E88943}" type="presParOf" srcId="{3571AA9E-1A94-4F1B-A5B9-C2A993A4619E}" destId="{BF7EC9E2-029F-47E8-9077-7564E1A10851}" srcOrd="9" destOrd="0" presId="urn:microsoft.com/office/officeart/2005/8/layout/default"/>
    <dgm:cxn modelId="{65DD197B-395B-4E1E-B847-DD71582E05BA}" type="presParOf" srcId="{3571AA9E-1A94-4F1B-A5B9-C2A993A4619E}" destId="{957BA438-2D80-4516-B61A-925409FB5A2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CB320E-700D-48C9-BBF6-76400281BD4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41CCC5E-C200-43D8-B01D-66FCE99DD37E}">
      <dgm:prSet/>
      <dgm:spPr/>
      <dgm:t>
        <a:bodyPr/>
        <a:lstStyle/>
        <a:p>
          <a:r>
            <a:rPr lang="en-US"/>
            <a:t>There are broad waivers that may be granted at </a:t>
          </a:r>
          <a:r>
            <a:rPr lang="en-US" b="1" i="1" u="dbl"/>
            <a:t>the sole discretion of the secretaries of state and homeland security </a:t>
          </a:r>
          <a:r>
            <a:rPr lang="en-US"/>
            <a:t>for the terrorism grounds of inadmissibility.</a:t>
          </a:r>
        </a:p>
      </dgm:t>
    </dgm:pt>
    <dgm:pt modelId="{263BB165-C84B-4A6B-B747-A4AA918219DA}" type="parTrans" cxnId="{2134833D-1A64-43BE-9339-530494D473F8}">
      <dgm:prSet/>
      <dgm:spPr/>
      <dgm:t>
        <a:bodyPr/>
        <a:lstStyle/>
        <a:p>
          <a:endParaRPr lang="en-US"/>
        </a:p>
      </dgm:t>
    </dgm:pt>
    <dgm:pt modelId="{0E34BA3F-2DB1-477C-AA9B-8C8AD17E1201}" type="sibTrans" cxnId="{2134833D-1A64-43BE-9339-530494D473F8}">
      <dgm:prSet/>
      <dgm:spPr/>
      <dgm:t>
        <a:bodyPr/>
        <a:lstStyle/>
        <a:p>
          <a:endParaRPr lang="en-US"/>
        </a:p>
      </dgm:t>
    </dgm:pt>
    <dgm:pt modelId="{A236139B-C01F-4833-BF7E-3E14768E51F6}">
      <dgm:prSet/>
      <dgm:spPr/>
      <dgm:t>
        <a:bodyPr/>
        <a:lstStyle/>
        <a:p>
          <a:r>
            <a:rPr lang="en-US"/>
            <a:t>Anyone involved in the violation of export rules, foreign policy, and participation of Nazis, and genocide may not benefit from those waivers!</a:t>
          </a:r>
        </a:p>
      </dgm:t>
    </dgm:pt>
    <dgm:pt modelId="{BA28B6F6-1597-4F8D-8873-E6EB2942C086}" type="parTrans" cxnId="{ACF4000C-F860-4366-946A-22F0BFC08A06}">
      <dgm:prSet/>
      <dgm:spPr/>
      <dgm:t>
        <a:bodyPr/>
        <a:lstStyle/>
        <a:p>
          <a:endParaRPr lang="en-US"/>
        </a:p>
      </dgm:t>
    </dgm:pt>
    <dgm:pt modelId="{7E28EEFA-D9C6-43A7-AD6A-83B49B98C9C6}" type="sibTrans" cxnId="{ACF4000C-F860-4366-946A-22F0BFC08A06}">
      <dgm:prSet/>
      <dgm:spPr/>
      <dgm:t>
        <a:bodyPr/>
        <a:lstStyle/>
        <a:p>
          <a:endParaRPr lang="en-US"/>
        </a:p>
      </dgm:t>
    </dgm:pt>
    <dgm:pt modelId="{3A397232-472F-4D78-BBF1-5327EA411B5D}">
      <dgm:prSet/>
      <dgm:spPr/>
      <dgm:t>
        <a:bodyPr/>
        <a:lstStyle/>
        <a:p>
          <a:r>
            <a:rPr lang="en-US"/>
            <a:t>INA Section 212(a)(3)(A)     </a:t>
          </a:r>
        </a:p>
      </dgm:t>
    </dgm:pt>
    <dgm:pt modelId="{BD67AFFB-DDAA-470B-BCBA-F27DC00DA6E5}" type="parTrans" cxnId="{8C16A6C6-994F-4B13-8886-4A81AB20B36F}">
      <dgm:prSet/>
      <dgm:spPr/>
      <dgm:t>
        <a:bodyPr/>
        <a:lstStyle/>
        <a:p>
          <a:endParaRPr lang="en-US"/>
        </a:p>
      </dgm:t>
    </dgm:pt>
    <dgm:pt modelId="{75D10FB9-E248-40D6-90BE-2644F2E5CCE0}" type="sibTrans" cxnId="{8C16A6C6-994F-4B13-8886-4A81AB20B36F}">
      <dgm:prSet/>
      <dgm:spPr/>
      <dgm:t>
        <a:bodyPr/>
        <a:lstStyle/>
        <a:p>
          <a:endParaRPr lang="en-US"/>
        </a:p>
      </dgm:t>
    </dgm:pt>
    <dgm:pt modelId="{446C0615-A927-4DBC-9477-AC60E6ABE691}" type="pres">
      <dgm:prSet presAssocID="{F6CB320E-700D-48C9-BBF6-76400281BD44}" presName="outerComposite" presStyleCnt="0">
        <dgm:presLayoutVars>
          <dgm:chMax val="5"/>
          <dgm:dir/>
          <dgm:resizeHandles val="exact"/>
        </dgm:presLayoutVars>
      </dgm:prSet>
      <dgm:spPr/>
    </dgm:pt>
    <dgm:pt modelId="{81391C32-C2BF-47A9-ACC8-13A7A33320C9}" type="pres">
      <dgm:prSet presAssocID="{F6CB320E-700D-48C9-BBF6-76400281BD44}" presName="dummyMaxCanvas" presStyleCnt="0">
        <dgm:presLayoutVars/>
      </dgm:prSet>
      <dgm:spPr/>
    </dgm:pt>
    <dgm:pt modelId="{44F8EDEC-DFFD-4071-8F7E-23FC62E07EB7}" type="pres">
      <dgm:prSet presAssocID="{F6CB320E-700D-48C9-BBF6-76400281BD44}" presName="ThreeNodes_1" presStyleLbl="node1" presStyleIdx="0" presStyleCnt="3">
        <dgm:presLayoutVars>
          <dgm:bulletEnabled val="1"/>
        </dgm:presLayoutVars>
      </dgm:prSet>
      <dgm:spPr/>
    </dgm:pt>
    <dgm:pt modelId="{60A49859-9C0B-493F-A542-E0EBAF154F32}" type="pres">
      <dgm:prSet presAssocID="{F6CB320E-700D-48C9-BBF6-76400281BD44}" presName="ThreeNodes_2" presStyleLbl="node1" presStyleIdx="1" presStyleCnt="3">
        <dgm:presLayoutVars>
          <dgm:bulletEnabled val="1"/>
        </dgm:presLayoutVars>
      </dgm:prSet>
      <dgm:spPr/>
    </dgm:pt>
    <dgm:pt modelId="{8D96F55B-CDF5-427D-9DB0-385893D0232D}" type="pres">
      <dgm:prSet presAssocID="{F6CB320E-700D-48C9-BBF6-76400281BD44}" presName="ThreeNodes_3" presStyleLbl="node1" presStyleIdx="2" presStyleCnt="3">
        <dgm:presLayoutVars>
          <dgm:bulletEnabled val="1"/>
        </dgm:presLayoutVars>
      </dgm:prSet>
      <dgm:spPr/>
    </dgm:pt>
    <dgm:pt modelId="{C7C1CD9B-180F-43EA-91AD-36D1DC7B0FD2}" type="pres">
      <dgm:prSet presAssocID="{F6CB320E-700D-48C9-BBF6-76400281BD44}" presName="ThreeConn_1-2" presStyleLbl="fgAccFollowNode1" presStyleIdx="0" presStyleCnt="2">
        <dgm:presLayoutVars>
          <dgm:bulletEnabled val="1"/>
        </dgm:presLayoutVars>
      </dgm:prSet>
      <dgm:spPr/>
    </dgm:pt>
    <dgm:pt modelId="{4591384A-BB8F-4BD1-BD31-2A2FA8FE9D9F}" type="pres">
      <dgm:prSet presAssocID="{F6CB320E-700D-48C9-BBF6-76400281BD44}" presName="ThreeConn_2-3" presStyleLbl="fgAccFollowNode1" presStyleIdx="1" presStyleCnt="2">
        <dgm:presLayoutVars>
          <dgm:bulletEnabled val="1"/>
        </dgm:presLayoutVars>
      </dgm:prSet>
      <dgm:spPr/>
    </dgm:pt>
    <dgm:pt modelId="{AD9E3107-B541-455D-B5DE-F162FDEA1CA3}" type="pres">
      <dgm:prSet presAssocID="{F6CB320E-700D-48C9-BBF6-76400281BD44}" presName="ThreeNodes_1_text" presStyleLbl="node1" presStyleIdx="2" presStyleCnt="3">
        <dgm:presLayoutVars>
          <dgm:bulletEnabled val="1"/>
        </dgm:presLayoutVars>
      </dgm:prSet>
      <dgm:spPr/>
    </dgm:pt>
    <dgm:pt modelId="{9CC36F48-94C4-4F7C-B183-B46B9A06E073}" type="pres">
      <dgm:prSet presAssocID="{F6CB320E-700D-48C9-BBF6-76400281BD44}" presName="ThreeNodes_2_text" presStyleLbl="node1" presStyleIdx="2" presStyleCnt="3">
        <dgm:presLayoutVars>
          <dgm:bulletEnabled val="1"/>
        </dgm:presLayoutVars>
      </dgm:prSet>
      <dgm:spPr/>
    </dgm:pt>
    <dgm:pt modelId="{5CCD949B-0888-4064-BAD3-9E7D11CFA9FB}" type="pres">
      <dgm:prSet presAssocID="{F6CB320E-700D-48C9-BBF6-76400281BD44}" presName="ThreeNodes_3_text" presStyleLbl="node1" presStyleIdx="2" presStyleCnt="3">
        <dgm:presLayoutVars>
          <dgm:bulletEnabled val="1"/>
        </dgm:presLayoutVars>
      </dgm:prSet>
      <dgm:spPr/>
    </dgm:pt>
  </dgm:ptLst>
  <dgm:cxnLst>
    <dgm:cxn modelId="{ACF4000C-F860-4366-946A-22F0BFC08A06}" srcId="{F6CB320E-700D-48C9-BBF6-76400281BD44}" destId="{A236139B-C01F-4833-BF7E-3E14768E51F6}" srcOrd="1" destOrd="0" parTransId="{BA28B6F6-1597-4F8D-8873-E6EB2942C086}" sibTransId="{7E28EEFA-D9C6-43A7-AD6A-83B49B98C9C6}"/>
    <dgm:cxn modelId="{2134833D-1A64-43BE-9339-530494D473F8}" srcId="{F6CB320E-700D-48C9-BBF6-76400281BD44}" destId="{D41CCC5E-C200-43D8-B01D-66FCE99DD37E}" srcOrd="0" destOrd="0" parTransId="{263BB165-C84B-4A6B-B747-A4AA918219DA}" sibTransId="{0E34BA3F-2DB1-477C-AA9B-8C8AD17E1201}"/>
    <dgm:cxn modelId="{5CCF606B-E2D6-477C-A864-84F565531A83}" type="presOf" srcId="{0E34BA3F-2DB1-477C-AA9B-8C8AD17E1201}" destId="{C7C1CD9B-180F-43EA-91AD-36D1DC7B0FD2}" srcOrd="0" destOrd="0" presId="urn:microsoft.com/office/officeart/2005/8/layout/vProcess5"/>
    <dgm:cxn modelId="{D1C7E59B-5009-47B2-880A-E231BF4719B9}" type="presOf" srcId="{3A397232-472F-4D78-BBF1-5327EA411B5D}" destId="{8D96F55B-CDF5-427D-9DB0-385893D0232D}" srcOrd="0" destOrd="0" presId="urn:microsoft.com/office/officeart/2005/8/layout/vProcess5"/>
    <dgm:cxn modelId="{87209A9F-B109-40C4-AB6B-FCC854A4210D}" type="presOf" srcId="{7E28EEFA-D9C6-43A7-AD6A-83B49B98C9C6}" destId="{4591384A-BB8F-4BD1-BD31-2A2FA8FE9D9F}" srcOrd="0" destOrd="0" presId="urn:microsoft.com/office/officeart/2005/8/layout/vProcess5"/>
    <dgm:cxn modelId="{F07E5FAA-EA2C-48DB-A8E8-24AD591E62C2}" type="presOf" srcId="{A236139B-C01F-4833-BF7E-3E14768E51F6}" destId="{60A49859-9C0B-493F-A542-E0EBAF154F32}" srcOrd="0" destOrd="0" presId="urn:microsoft.com/office/officeart/2005/8/layout/vProcess5"/>
    <dgm:cxn modelId="{8C16A6C6-994F-4B13-8886-4A81AB20B36F}" srcId="{F6CB320E-700D-48C9-BBF6-76400281BD44}" destId="{3A397232-472F-4D78-BBF1-5327EA411B5D}" srcOrd="2" destOrd="0" parTransId="{BD67AFFB-DDAA-470B-BCBA-F27DC00DA6E5}" sibTransId="{75D10FB9-E248-40D6-90BE-2644F2E5CCE0}"/>
    <dgm:cxn modelId="{68F301DA-24A7-4915-B6BF-B9CFB5BF0920}" type="presOf" srcId="{D41CCC5E-C200-43D8-B01D-66FCE99DD37E}" destId="{44F8EDEC-DFFD-4071-8F7E-23FC62E07EB7}" srcOrd="0" destOrd="0" presId="urn:microsoft.com/office/officeart/2005/8/layout/vProcess5"/>
    <dgm:cxn modelId="{5F7F4EE7-20CD-4FE4-87A6-BD653B01FEE1}" type="presOf" srcId="{D41CCC5E-C200-43D8-B01D-66FCE99DD37E}" destId="{AD9E3107-B541-455D-B5DE-F162FDEA1CA3}" srcOrd="1" destOrd="0" presId="urn:microsoft.com/office/officeart/2005/8/layout/vProcess5"/>
    <dgm:cxn modelId="{C60FAEE9-B28E-4664-A4D4-AC8C5F99EC22}" type="presOf" srcId="{A236139B-C01F-4833-BF7E-3E14768E51F6}" destId="{9CC36F48-94C4-4F7C-B183-B46B9A06E073}" srcOrd="1" destOrd="0" presId="urn:microsoft.com/office/officeart/2005/8/layout/vProcess5"/>
    <dgm:cxn modelId="{9D1E33F7-4A1E-4BB2-9F87-3EFEC3AF04D1}" type="presOf" srcId="{3A397232-472F-4D78-BBF1-5327EA411B5D}" destId="{5CCD949B-0888-4064-BAD3-9E7D11CFA9FB}" srcOrd="1" destOrd="0" presId="urn:microsoft.com/office/officeart/2005/8/layout/vProcess5"/>
    <dgm:cxn modelId="{14A124FF-4913-4541-8443-8EE5CF4D3939}" type="presOf" srcId="{F6CB320E-700D-48C9-BBF6-76400281BD44}" destId="{446C0615-A927-4DBC-9477-AC60E6ABE691}" srcOrd="0" destOrd="0" presId="urn:microsoft.com/office/officeart/2005/8/layout/vProcess5"/>
    <dgm:cxn modelId="{64E650E8-C204-4C56-9D9D-534CCBCBFA32}" type="presParOf" srcId="{446C0615-A927-4DBC-9477-AC60E6ABE691}" destId="{81391C32-C2BF-47A9-ACC8-13A7A33320C9}" srcOrd="0" destOrd="0" presId="urn:microsoft.com/office/officeart/2005/8/layout/vProcess5"/>
    <dgm:cxn modelId="{C7B8C009-4C3B-4A49-AE37-3001630AFE0A}" type="presParOf" srcId="{446C0615-A927-4DBC-9477-AC60E6ABE691}" destId="{44F8EDEC-DFFD-4071-8F7E-23FC62E07EB7}" srcOrd="1" destOrd="0" presId="urn:microsoft.com/office/officeart/2005/8/layout/vProcess5"/>
    <dgm:cxn modelId="{031E7121-C4BA-45D1-B55C-489528FF15EC}" type="presParOf" srcId="{446C0615-A927-4DBC-9477-AC60E6ABE691}" destId="{60A49859-9C0B-493F-A542-E0EBAF154F32}" srcOrd="2" destOrd="0" presId="urn:microsoft.com/office/officeart/2005/8/layout/vProcess5"/>
    <dgm:cxn modelId="{31820AE0-3528-4AEF-A217-6478EB6CC6F2}" type="presParOf" srcId="{446C0615-A927-4DBC-9477-AC60E6ABE691}" destId="{8D96F55B-CDF5-427D-9DB0-385893D0232D}" srcOrd="3" destOrd="0" presId="urn:microsoft.com/office/officeart/2005/8/layout/vProcess5"/>
    <dgm:cxn modelId="{B8276B71-0736-4CB5-B94F-92C09C7CCB40}" type="presParOf" srcId="{446C0615-A927-4DBC-9477-AC60E6ABE691}" destId="{C7C1CD9B-180F-43EA-91AD-36D1DC7B0FD2}" srcOrd="4" destOrd="0" presId="urn:microsoft.com/office/officeart/2005/8/layout/vProcess5"/>
    <dgm:cxn modelId="{FE87C6FD-BC21-4A08-A876-E49A2CA10F09}" type="presParOf" srcId="{446C0615-A927-4DBC-9477-AC60E6ABE691}" destId="{4591384A-BB8F-4BD1-BD31-2A2FA8FE9D9F}" srcOrd="5" destOrd="0" presId="urn:microsoft.com/office/officeart/2005/8/layout/vProcess5"/>
    <dgm:cxn modelId="{2421B500-E785-4592-AABA-36192F1A2AAC}" type="presParOf" srcId="{446C0615-A927-4DBC-9477-AC60E6ABE691}" destId="{AD9E3107-B541-455D-B5DE-F162FDEA1CA3}" srcOrd="6" destOrd="0" presId="urn:microsoft.com/office/officeart/2005/8/layout/vProcess5"/>
    <dgm:cxn modelId="{298952B5-5FC7-4B80-BEBB-836788AB8940}" type="presParOf" srcId="{446C0615-A927-4DBC-9477-AC60E6ABE691}" destId="{9CC36F48-94C4-4F7C-B183-B46B9A06E073}" srcOrd="7" destOrd="0" presId="urn:microsoft.com/office/officeart/2005/8/layout/vProcess5"/>
    <dgm:cxn modelId="{C2E89452-F0DC-4802-9886-EA74D64D8976}" type="presParOf" srcId="{446C0615-A927-4DBC-9477-AC60E6ABE691}" destId="{5CCD949B-0888-4064-BAD3-9E7D11CFA9F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90DFC3-C912-4EA2-AB55-9B4AA0F309A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C6B23BB-57A6-4C71-8872-3C3E49227BFB}">
      <dgm:prSet/>
      <dgm:spPr/>
      <dgm:t>
        <a:bodyPr/>
        <a:lstStyle/>
        <a:p>
          <a:r>
            <a:rPr lang="en-US"/>
            <a:t>There are many immigration violations that prevent a non-citizen from gaining future lawful admission.</a:t>
          </a:r>
        </a:p>
      </dgm:t>
    </dgm:pt>
    <dgm:pt modelId="{C4499862-FA87-4CC8-A003-7369D9924EA0}" type="parTrans" cxnId="{DB0E1F4D-8066-4E02-BEC9-DAB0911709A4}">
      <dgm:prSet/>
      <dgm:spPr/>
      <dgm:t>
        <a:bodyPr/>
        <a:lstStyle/>
        <a:p>
          <a:endParaRPr lang="en-US"/>
        </a:p>
      </dgm:t>
    </dgm:pt>
    <dgm:pt modelId="{70268C1B-7F79-433D-8CD9-F0A0461AB03E}" type="sibTrans" cxnId="{DB0E1F4D-8066-4E02-BEC9-DAB0911709A4}">
      <dgm:prSet/>
      <dgm:spPr/>
      <dgm:t>
        <a:bodyPr/>
        <a:lstStyle/>
        <a:p>
          <a:endParaRPr lang="en-US"/>
        </a:p>
      </dgm:t>
    </dgm:pt>
    <dgm:pt modelId="{054E3BD1-A2B4-487D-BB3A-BE42B219CE14}">
      <dgm:prSet/>
      <dgm:spPr/>
      <dgm:t>
        <a:bodyPr/>
        <a:lstStyle/>
        <a:p>
          <a:r>
            <a:rPr lang="en-US" dirty="0"/>
            <a:t>Examples: violations at the time of entry (i.e., misrepresentation, smuggling, etc.), as a repercussion of prior removal, and due to violations occurring after proper entry that led to unlawful status while within the U.S.</a:t>
          </a:r>
        </a:p>
      </dgm:t>
    </dgm:pt>
    <dgm:pt modelId="{B233D1CC-9F33-416A-89E6-DA17BE50A1C8}" type="parTrans" cxnId="{D6059D52-34B1-4630-8A54-89F701489878}">
      <dgm:prSet/>
      <dgm:spPr/>
      <dgm:t>
        <a:bodyPr/>
        <a:lstStyle/>
        <a:p>
          <a:endParaRPr lang="en-US"/>
        </a:p>
      </dgm:t>
    </dgm:pt>
    <dgm:pt modelId="{83E8B444-0543-4225-B02A-F92A0FFC06EE}" type="sibTrans" cxnId="{D6059D52-34B1-4630-8A54-89F701489878}">
      <dgm:prSet/>
      <dgm:spPr/>
      <dgm:t>
        <a:bodyPr/>
        <a:lstStyle/>
        <a:p>
          <a:endParaRPr lang="en-US"/>
        </a:p>
      </dgm:t>
    </dgm:pt>
    <dgm:pt modelId="{9B64D75F-12E2-4854-BC12-E461F5E981CC}" type="pres">
      <dgm:prSet presAssocID="{8190DFC3-C912-4EA2-AB55-9B4AA0F309AE}" presName="outerComposite" presStyleCnt="0">
        <dgm:presLayoutVars>
          <dgm:chMax val="5"/>
          <dgm:dir/>
          <dgm:resizeHandles val="exact"/>
        </dgm:presLayoutVars>
      </dgm:prSet>
      <dgm:spPr/>
    </dgm:pt>
    <dgm:pt modelId="{437980EA-D5E4-4013-80E7-17808690E9B0}" type="pres">
      <dgm:prSet presAssocID="{8190DFC3-C912-4EA2-AB55-9B4AA0F309AE}" presName="dummyMaxCanvas" presStyleCnt="0">
        <dgm:presLayoutVars/>
      </dgm:prSet>
      <dgm:spPr/>
    </dgm:pt>
    <dgm:pt modelId="{ED60349A-0628-4761-A491-88B398EE666E}" type="pres">
      <dgm:prSet presAssocID="{8190DFC3-C912-4EA2-AB55-9B4AA0F309AE}" presName="TwoNodes_1" presStyleLbl="node1" presStyleIdx="0" presStyleCnt="2">
        <dgm:presLayoutVars>
          <dgm:bulletEnabled val="1"/>
        </dgm:presLayoutVars>
      </dgm:prSet>
      <dgm:spPr/>
    </dgm:pt>
    <dgm:pt modelId="{17997939-7628-441C-9C02-8E4B7A6D9BCE}" type="pres">
      <dgm:prSet presAssocID="{8190DFC3-C912-4EA2-AB55-9B4AA0F309AE}" presName="TwoNodes_2" presStyleLbl="node1" presStyleIdx="1" presStyleCnt="2">
        <dgm:presLayoutVars>
          <dgm:bulletEnabled val="1"/>
        </dgm:presLayoutVars>
      </dgm:prSet>
      <dgm:spPr/>
    </dgm:pt>
    <dgm:pt modelId="{12F2902D-E86B-4F22-81A6-A2F9D2C623B7}" type="pres">
      <dgm:prSet presAssocID="{8190DFC3-C912-4EA2-AB55-9B4AA0F309AE}" presName="TwoConn_1-2" presStyleLbl="fgAccFollowNode1" presStyleIdx="0" presStyleCnt="1">
        <dgm:presLayoutVars>
          <dgm:bulletEnabled val="1"/>
        </dgm:presLayoutVars>
      </dgm:prSet>
      <dgm:spPr/>
    </dgm:pt>
    <dgm:pt modelId="{6A8E9FA4-C6E6-4AAF-9975-1AF665B4CEF1}" type="pres">
      <dgm:prSet presAssocID="{8190DFC3-C912-4EA2-AB55-9B4AA0F309AE}" presName="TwoNodes_1_text" presStyleLbl="node1" presStyleIdx="1" presStyleCnt="2">
        <dgm:presLayoutVars>
          <dgm:bulletEnabled val="1"/>
        </dgm:presLayoutVars>
      </dgm:prSet>
      <dgm:spPr/>
    </dgm:pt>
    <dgm:pt modelId="{17866201-64DF-4FC8-9275-6B86A39C0FB4}" type="pres">
      <dgm:prSet presAssocID="{8190DFC3-C912-4EA2-AB55-9B4AA0F309AE}" presName="TwoNodes_2_text" presStyleLbl="node1" presStyleIdx="1" presStyleCnt="2">
        <dgm:presLayoutVars>
          <dgm:bulletEnabled val="1"/>
        </dgm:presLayoutVars>
      </dgm:prSet>
      <dgm:spPr/>
    </dgm:pt>
  </dgm:ptLst>
  <dgm:cxnLst>
    <dgm:cxn modelId="{106D4615-1492-4803-8BAD-5EEBDA2696A0}" type="presOf" srcId="{4C6B23BB-57A6-4C71-8872-3C3E49227BFB}" destId="{6A8E9FA4-C6E6-4AAF-9975-1AF665B4CEF1}" srcOrd="1" destOrd="0" presId="urn:microsoft.com/office/officeart/2005/8/layout/vProcess5"/>
    <dgm:cxn modelId="{5AE1D028-C257-4308-A574-B182F3D1E61F}" type="presOf" srcId="{70268C1B-7F79-433D-8CD9-F0A0461AB03E}" destId="{12F2902D-E86B-4F22-81A6-A2F9D2C623B7}" srcOrd="0" destOrd="0" presId="urn:microsoft.com/office/officeart/2005/8/layout/vProcess5"/>
    <dgm:cxn modelId="{DB0E1F4D-8066-4E02-BEC9-DAB0911709A4}" srcId="{8190DFC3-C912-4EA2-AB55-9B4AA0F309AE}" destId="{4C6B23BB-57A6-4C71-8872-3C3E49227BFB}" srcOrd="0" destOrd="0" parTransId="{C4499862-FA87-4CC8-A003-7369D9924EA0}" sibTransId="{70268C1B-7F79-433D-8CD9-F0A0461AB03E}"/>
    <dgm:cxn modelId="{D6059D52-34B1-4630-8A54-89F701489878}" srcId="{8190DFC3-C912-4EA2-AB55-9B4AA0F309AE}" destId="{054E3BD1-A2B4-487D-BB3A-BE42B219CE14}" srcOrd="1" destOrd="0" parTransId="{B233D1CC-9F33-416A-89E6-DA17BE50A1C8}" sibTransId="{83E8B444-0543-4225-B02A-F92A0FFC06EE}"/>
    <dgm:cxn modelId="{677D4183-4F90-44AE-BB4E-A7F3CFECFF7A}" type="presOf" srcId="{054E3BD1-A2B4-487D-BB3A-BE42B219CE14}" destId="{17997939-7628-441C-9C02-8E4B7A6D9BCE}" srcOrd="0" destOrd="0" presId="urn:microsoft.com/office/officeart/2005/8/layout/vProcess5"/>
    <dgm:cxn modelId="{9119E590-F430-4EB8-AC4F-8B16310A3AD6}" type="presOf" srcId="{8190DFC3-C912-4EA2-AB55-9B4AA0F309AE}" destId="{9B64D75F-12E2-4854-BC12-E461F5E981CC}" srcOrd="0" destOrd="0" presId="urn:microsoft.com/office/officeart/2005/8/layout/vProcess5"/>
    <dgm:cxn modelId="{EBAFEAB1-AB1C-4145-877C-0F45EA43EF95}" type="presOf" srcId="{054E3BD1-A2B4-487D-BB3A-BE42B219CE14}" destId="{17866201-64DF-4FC8-9275-6B86A39C0FB4}" srcOrd="1" destOrd="0" presId="urn:microsoft.com/office/officeart/2005/8/layout/vProcess5"/>
    <dgm:cxn modelId="{8B541BC3-1220-435F-B9E5-DE92144CA75A}" type="presOf" srcId="{4C6B23BB-57A6-4C71-8872-3C3E49227BFB}" destId="{ED60349A-0628-4761-A491-88B398EE666E}" srcOrd="0" destOrd="0" presId="urn:microsoft.com/office/officeart/2005/8/layout/vProcess5"/>
    <dgm:cxn modelId="{167835AB-605D-4C4A-B39C-68D23FCD4A4A}" type="presParOf" srcId="{9B64D75F-12E2-4854-BC12-E461F5E981CC}" destId="{437980EA-D5E4-4013-80E7-17808690E9B0}" srcOrd="0" destOrd="0" presId="urn:microsoft.com/office/officeart/2005/8/layout/vProcess5"/>
    <dgm:cxn modelId="{F544E7D4-2947-407F-A7B9-9B3620392BEA}" type="presParOf" srcId="{9B64D75F-12E2-4854-BC12-E461F5E981CC}" destId="{ED60349A-0628-4761-A491-88B398EE666E}" srcOrd="1" destOrd="0" presId="urn:microsoft.com/office/officeart/2005/8/layout/vProcess5"/>
    <dgm:cxn modelId="{D5624184-643A-47A4-8897-1C90B0EE9A07}" type="presParOf" srcId="{9B64D75F-12E2-4854-BC12-E461F5E981CC}" destId="{17997939-7628-441C-9C02-8E4B7A6D9BCE}" srcOrd="2" destOrd="0" presId="urn:microsoft.com/office/officeart/2005/8/layout/vProcess5"/>
    <dgm:cxn modelId="{89041BF1-CC9D-4A49-BB61-B9BB5E407FAC}" type="presParOf" srcId="{9B64D75F-12E2-4854-BC12-E461F5E981CC}" destId="{12F2902D-E86B-4F22-81A6-A2F9D2C623B7}" srcOrd="3" destOrd="0" presId="urn:microsoft.com/office/officeart/2005/8/layout/vProcess5"/>
    <dgm:cxn modelId="{57D87719-0CC9-408C-8996-0307C8500BBC}" type="presParOf" srcId="{9B64D75F-12E2-4854-BC12-E461F5E981CC}" destId="{6A8E9FA4-C6E6-4AAF-9975-1AF665B4CEF1}" srcOrd="4" destOrd="0" presId="urn:microsoft.com/office/officeart/2005/8/layout/vProcess5"/>
    <dgm:cxn modelId="{6ADF3A1A-096C-4E78-8768-6F54C3F5772C}" type="presParOf" srcId="{9B64D75F-12E2-4854-BC12-E461F5E981CC}" destId="{17866201-64DF-4FC8-9275-6B86A39C0FB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AD32013-C0A6-4E71-AC3B-469D06847E2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63C6213-860C-48C9-BE37-9A10833B4B5A}">
      <dgm:prSet/>
      <dgm:spPr/>
      <dgm:t>
        <a:bodyPr/>
        <a:lstStyle/>
        <a:p>
          <a:r>
            <a:rPr lang="en-US"/>
            <a:t>Among the immigration violations that have the most serious consequences for inadmissibility are those having to do with fraud </a:t>
          </a:r>
        </a:p>
      </dgm:t>
    </dgm:pt>
    <dgm:pt modelId="{F9943D52-6597-49E5-8519-7E2CFE9A292B}" type="parTrans" cxnId="{D578F9D4-A0F9-4446-9738-B143D77568EA}">
      <dgm:prSet/>
      <dgm:spPr/>
      <dgm:t>
        <a:bodyPr/>
        <a:lstStyle/>
        <a:p>
          <a:endParaRPr lang="en-US"/>
        </a:p>
      </dgm:t>
    </dgm:pt>
    <dgm:pt modelId="{DDC54439-3BE2-41A9-8AD8-FB03B1C279E3}" type="sibTrans" cxnId="{D578F9D4-A0F9-4446-9738-B143D77568EA}">
      <dgm:prSet/>
      <dgm:spPr/>
      <dgm:t>
        <a:bodyPr/>
        <a:lstStyle/>
        <a:p>
          <a:endParaRPr lang="en-US"/>
        </a:p>
      </dgm:t>
    </dgm:pt>
    <dgm:pt modelId="{32EB65B1-C214-4943-A73B-ECA349DF6280}">
      <dgm:prSet/>
      <dgm:spPr/>
      <dgm:t>
        <a:bodyPr/>
        <a:lstStyle/>
        <a:p>
          <a:r>
            <a:rPr lang="en-US"/>
            <a:t>or willful misrepresentation. </a:t>
          </a:r>
        </a:p>
      </dgm:t>
    </dgm:pt>
    <dgm:pt modelId="{50433B74-8F40-4714-9B48-AFD77911285B}" type="parTrans" cxnId="{D6887E51-C9B3-434F-9310-4B0D157CF05F}">
      <dgm:prSet/>
      <dgm:spPr/>
      <dgm:t>
        <a:bodyPr/>
        <a:lstStyle/>
        <a:p>
          <a:endParaRPr lang="en-US"/>
        </a:p>
      </dgm:t>
    </dgm:pt>
    <dgm:pt modelId="{6450BC41-DAA6-4827-B658-40EFAD91C8C8}" type="sibTrans" cxnId="{D6887E51-C9B3-434F-9310-4B0D157CF05F}">
      <dgm:prSet/>
      <dgm:spPr/>
      <dgm:t>
        <a:bodyPr/>
        <a:lstStyle/>
        <a:p>
          <a:endParaRPr lang="en-US"/>
        </a:p>
      </dgm:t>
    </dgm:pt>
    <dgm:pt modelId="{74E36DF9-4FE5-48F5-B12E-F1CC9520ED12}">
      <dgm:prSet/>
      <dgm:spPr/>
      <dgm:t>
        <a:bodyPr/>
        <a:lstStyle/>
        <a:p>
          <a:r>
            <a:rPr lang="en-US"/>
            <a:t>If the non-citizen willfully misrepresents a material fact in obtaining or seeking to obtain a visa, documentation, or admission to the U.S., he or she is thereafter inadmissible for life.</a:t>
          </a:r>
        </a:p>
      </dgm:t>
    </dgm:pt>
    <dgm:pt modelId="{91987122-93BC-4B3E-87CB-DEC3239AE3CB}" type="parTrans" cxnId="{AF491091-BE50-442D-96D8-854EEB33963E}">
      <dgm:prSet/>
      <dgm:spPr/>
      <dgm:t>
        <a:bodyPr/>
        <a:lstStyle/>
        <a:p>
          <a:endParaRPr lang="en-US"/>
        </a:p>
      </dgm:t>
    </dgm:pt>
    <dgm:pt modelId="{CB2BE3C8-404A-4E54-BE52-96F8CFA737D6}" type="sibTrans" cxnId="{AF491091-BE50-442D-96D8-854EEB33963E}">
      <dgm:prSet/>
      <dgm:spPr/>
      <dgm:t>
        <a:bodyPr/>
        <a:lstStyle/>
        <a:p>
          <a:endParaRPr lang="en-US"/>
        </a:p>
      </dgm:t>
    </dgm:pt>
    <dgm:pt modelId="{256AE477-4641-47C8-BE47-F8FF74F4AEC2}">
      <dgm:prSet/>
      <dgm:spPr/>
      <dgm:t>
        <a:bodyPr/>
        <a:lstStyle/>
        <a:p>
          <a:r>
            <a:rPr lang="en-US"/>
            <a:t>The fraud or misrepresentation must be willful and perpetrated on a U.S. government official. </a:t>
          </a:r>
        </a:p>
      </dgm:t>
    </dgm:pt>
    <dgm:pt modelId="{71A972E5-1898-40DF-B32E-9459ABCFBF22}" type="parTrans" cxnId="{F8133F04-FCD3-4948-A49A-B48C5561364F}">
      <dgm:prSet/>
      <dgm:spPr/>
      <dgm:t>
        <a:bodyPr/>
        <a:lstStyle/>
        <a:p>
          <a:endParaRPr lang="en-US"/>
        </a:p>
      </dgm:t>
    </dgm:pt>
    <dgm:pt modelId="{2576E0A6-B66C-40B8-A122-B38FE1322445}" type="sibTrans" cxnId="{F8133F04-FCD3-4948-A49A-B48C5561364F}">
      <dgm:prSet/>
      <dgm:spPr/>
      <dgm:t>
        <a:bodyPr/>
        <a:lstStyle/>
        <a:p>
          <a:endParaRPr lang="en-US"/>
        </a:p>
      </dgm:t>
    </dgm:pt>
    <dgm:pt modelId="{2737B2DD-0C81-434F-8BB2-70EDE33F5568}" type="pres">
      <dgm:prSet presAssocID="{3AD32013-C0A6-4E71-AC3B-469D06847E26}" presName="outerComposite" presStyleCnt="0">
        <dgm:presLayoutVars>
          <dgm:chMax val="5"/>
          <dgm:dir/>
          <dgm:resizeHandles val="exact"/>
        </dgm:presLayoutVars>
      </dgm:prSet>
      <dgm:spPr/>
    </dgm:pt>
    <dgm:pt modelId="{27A855A5-BF11-4606-A6DC-1A9798C31D90}" type="pres">
      <dgm:prSet presAssocID="{3AD32013-C0A6-4E71-AC3B-469D06847E26}" presName="dummyMaxCanvas" presStyleCnt="0">
        <dgm:presLayoutVars/>
      </dgm:prSet>
      <dgm:spPr/>
    </dgm:pt>
    <dgm:pt modelId="{A3DE9AC5-BE63-45C7-A324-3E28ABA2B3A2}" type="pres">
      <dgm:prSet presAssocID="{3AD32013-C0A6-4E71-AC3B-469D06847E26}" presName="FourNodes_1" presStyleLbl="node1" presStyleIdx="0" presStyleCnt="4">
        <dgm:presLayoutVars>
          <dgm:bulletEnabled val="1"/>
        </dgm:presLayoutVars>
      </dgm:prSet>
      <dgm:spPr/>
    </dgm:pt>
    <dgm:pt modelId="{F8C1ECC7-D9C0-46EF-87E0-FF8EB53F4130}" type="pres">
      <dgm:prSet presAssocID="{3AD32013-C0A6-4E71-AC3B-469D06847E26}" presName="FourNodes_2" presStyleLbl="node1" presStyleIdx="1" presStyleCnt="4">
        <dgm:presLayoutVars>
          <dgm:bulletEnabled val="1"/>
        </dgm:presLayoutVars>
      </dgm:prSet>
      <dgm:spPr/>
    </dgm:pt>
    <dgm:pt modelId="{CF9C409F-0725-4A5A-A351-5A19390ABB59}" type="pres">
      <dgm:prSet presAssocID="{3AD32013-C0A6-4E71-AC3B-469D06847E26}" presName="FourNodes_3" presStyleLbl="node1" presStyleIdx="2" presStyleCnt="4">
        <dgm:presLayoutVars>
          <dgm:bulletEnabled val="1"/>
        </dgm:presLayoutVars>
      </dgm:prSet>
      <dgm:spPr/>
    </dgm:pt>
    <dgm:pt modelId="{6C0EEB8C-B57E-4B0B-8951-C6CB975BAC5E}" type="pres">
      <dgm:prSet presAssocID="{3AD32013-C0A6-4E71-AC3B-469D06847E26}" presName="FourNodes_4" presStyleLbl="node1" presStyleIdx="3" presStyleCnt="4">
        <dgm:presLayoutVars>
          <dgm:bulletEnabled val="1"/>
        </dgm:presLayoutVars>
      </dgm:prSet>
      <dgm:spPr/>
    </dgm:pt>
    <dgm:pt modelId="{4CB8C936-2C5D-4E79-B137-31A977234392}" type="pres">
      <dgm:prSet presAssocID="{3AD32013-C0A6-4E71-AC3B-469D06847E26}" presName="FourConn_1-2" presStyleLbl="fgAccFollowNode1" presStyleIdx="0" presStyleCnt="3">
        <dgm:presLayoutVars>
          <dgm:bulletEnabled val="1"/>
        </dgm:presLayoutVars>
      </dgm:prSet>
      <dgm:spPr/>
    </dgm:pt>
    <dgm:pt modelId="{D3386B60-656A-4F09-B768-07B4A116BAF1}" type="pres">
      <dgm:prSet presAssocID="{3AD32013-C0A6-4E71-AC3B-469D06847E26}" presName="FourConn_2-3" presStyleLbl="fgAccFollowNode1" presStyleIdx="1" presStyleCnt="3">
        <dgm:presLayoutVars>
          <dgm:bulletEnabled val="1"/>
        </dgm:presLayoutVars>
      </dgm:prSet>
      <dgm:spPr/>
    </dgm:pt>
    <dgm:pt modelId="{8CA21A8F-9A7F-4B2D-86E2-1704A80C2DFB}" type="pres">
      <dgm:prSet presAssocID="{3AD32013-C0A6-4E71-AC3B-469D06847E26}" presName="FourConn_3-4" presStyleLbl="fgAccFollowNode1" presStyleIdx="2" presStyleCnt="3">
        <dgm:presLayoutVars>
          <dgm:bulletEnabled val="1"/>
        </dgm:presLayoutVars>
      </dgm:prSet>
      <dgm:spPr/>
    </dgm:pt>
    <dgm:pt modelId="{79E52DC2-46B6-409D-8BA4-9DC81C6ECFE5}" type="pres">
      <dgm:prSet presAssocID="{3AD32013-C0A6-4E71-AC3B-469D06847E26}" presName="FourNodes_1_text" presStyleLbl="node1" presStyleIdx="3" presStyleCnt="4">
        <dgm:presLayoutVars>
          <dgm:bulletEnabled val="1"/>
        </dgm:presLayoutVars>
      </dgm:prSet>
      <dgm:spPr/>
    </dgm:pt>
    <dgm:pt modelId="{69C5940C-77BE-4622-9D9E-302FBF371162}" type="pres">
      <dgm:prSet presAssocID="{3AD32013-C0A6-4E71-AC3B-469D06847E26}" presName="FourNodes_2_text" presStyleLbl="node1" presStyleIdx="3" presStyleCnt="4">
        <dgm:presLayoutVars>
          <dgm:bulletEnabled val="1"/>
        </dgm:presLayoutVars>
      </dgm:prSet>
      <dgm:spPr/>
    </dgm:pt>
    <dgm:pt modelId="{7B04851E-C72E-423F-A6E6-044FB16F96EB}" type="pres">
      <dgm:prSet presAssocID="{3AD32013-C0A6-4E71-AC3B-469D06847E26}" presName="FourNodes_3_text" presStyleLbl="node1" presStyleIdx="3" presStyleCnt="4">
        <dgm:presLayoutVars>
          <dgm:bulletEnabled val="1"/>
        </dgm:presLayoutVars>
      </dgm:prSet>
      <dgm:spPr/>
    </dgm:pt>
    <dgm:pt modelId="{B2525058-5549-4BA6-ABC6-48292AD659CC}" type="pres">
      <dgm:prSet presAssocID="{3AD32013-C0A6-4E71-AC3B-469D06847E26}" presName="FourNodes_4_text" presStyleLbl="node1" presStyleIdx="3" presStyleCnt="4">
        <dgm:presLayoutVars>
          <dgm:bulletEnabled val="1"/>
        </dgm:presLayoutVars>
      </dgm:prSet>
      <dgm:spPr/>
    </dgm:pt>
  </dgm:ptLst>
  <dgm:cxnLst>
    <dgm:cxn modelId="{F8133F04-FCD3-4948-A49A-B48C5561364F}" srcId="{3AD32013-C0A6-4E71-AC3B-469D06847E26}" destId="{256AE477-4641-47C8-BE47-F8FF74F4AEC2}" srcOrd="3" destOrd="0" parTransId="{71A972E5-1898-40DF-B32E-9459ABCFBF22}" sibTransId="{2576E0A6-B66C-40B8-A122-B38FE1322445}"/>
    <dgm:cxn modelId="{1F734512-9C0A-4AE2-B69A-32DEDD0C4BFC}" type="presOf" srcId="{3AD32013-C0A6-4E71-AC3B-469D06847E26}" destId="{2737B2DD-0C81-434F-8BB2-70EDE33F5568}" srcOrd="0" destOrd="0" presId="urn:microsoft.com/office/officeart/2005/8/layout/vProcess5"/>
    <dgm:cxn modelId="{97CFC118-223B-4E28-A334-9FF2C0694BB9}" type="presOf" srcId="{32EB65B1-C214-4943-A73B-ECA349DF6280}" destId="{F8C1ECC7-D9C0-46EF-87E0-FF8EB53F4130}" srcOrd="0" destOrd="0" presId="urn:microsoft.com/office/officeart/2005/8/layout/vProcess5"/>
    <dgm:cxn modelId="{4FE92E28-5757-4E49-9C72-E5C5BC827810}" type="presOf" srcId="{74E36DF9-4FE5-48F5-B12E-F1CC9520ED12}" destId="{7B04851E-C72E-423F-A6E6-044FB16F96EB}" srcOrd="1" destOrd="0" presId="urn:microsoft.com/office/officeart/2005/8/layout/vProcess5"/>
    <dgm:cxn modelId="{7650F32C-A82C-4B2A-9BD3-7B458B3915CD}" type="presOf" srcId="{74E36DF9-4FE5-48F5-B12E-F1CC9520ED12}" destId="{CF9C409F-0725-4A5A-A351-5A19390ABB59}" srcOrd="0" destOrd="0" presId="urn:microsoft.com/office/officeart/2005/8/layout/vProcess5"/>
    <dgm:cxn modelId="{C146E431-3EC5-4850-A21C-05A3BCCCD3D7}" type="presOf" srcId="{063C6213-860C-48C9-BE37-9A10833B4B5A}" destId="{79E52DC2-46B6-409D-8BA4-9DC81C6ECFE5}" srcOrd="1" destOrd="0" presId="urn:microsoft.com/office/officeart/2005/8/layout/vProcess5"/>
    <dgm:cxn modelId="{3985443E-36D1-4BC4-AA99-2D932D717919}" type="presOf" srcId="{063C6213-860C-48C9-BE37-9A10833B4B5A}" destId="{A3DE9AC5-BE63-45C7-A324-3E28ABA2B3A2}" srcOrd="0" destOrd="0" presId="urn:microsoft.com/office/officeart/2005/8/layout/vProcess5"/>
    <dgm:cxn modelId="{D6887E51-C9B3-434F-9310-4B0D157CF05F}" srcId="{3AD32013-C0A6-4E71-AC3B-469D06847E26}" destId="{32EB65B1-C214-4943-A73B-ECA349DF6280}" srcOrd="1" destOrd="0" parTransId="{50433B74-8F40-4714-9B48-AFD77911285B}" sibTransId="{6450BC41-DAA6-4827-B658-40EFAD91C8C8}"/>
    <dgm:cxn modelId="{C8414478-28F0-4E11-8C15-FAD0FF1B7669}" type="presOf" srcId="{DDC54439-3BE2-41A9-8AD8-FB03B1C279E3}" destId="{4CB8C936-2C5D-4E79-B137-31A977234392}" srcOrd="0" destOrd="0" presId="urn:microsoft.com/office/officeart/2005/8/layout/vProcess5"/>
    <dgm:cxn modelId="{AF491091-BE50-442D-96D8-854EEB33963E}" srcId="{3AD32013-C0A6-4E71-AC3B-469D06847E26}" destId="{74E36DF9-4FE5-48F5-B12E-F1CC9520ED12}" srcOrd="2" destOrd="0" parTransId="{91987122-93BC-4B3E-87CB-DEC3239AE3CB}" sibTransId="{CB2BE3C8-404A-4E54-BE52-96F8CFA737D6}"/>
    <dgm:cxn modelId="{E7703EAB-A9F8-4D53-AAD3-C3A0982C31D3}" type="presOf" srcId="{256AE477-4641-47C8-BE47-F8FF74F4AEC2}" destId="{6C0EEB8C-B57E-4B0B-8951-C6CB975BAC5E}" srcOrd="0" destOrd="0" presId="urn:microsoft.com/office/officeart/2005/8/layout/vProcess5"/>
    <dgm:cxn modelId="{D578F9D4-A0F9-4446-9738-B143D77568EA}" srcId="{3AD32013-C0A6-4E71-AC3B-469D06847E26}" destId="{063C6213-860C-48C9-BE37-9A10833B4B5A}" srcOrd="0" destOrd="0" parTransId="{F9943D52-6597-49E5-8519-7E2CFE9A292B}" sibTransId="{DDC54439-3BE2-41A9-8AD8-FB03B1C279E3}"/>
    <dgm:cxn modelId="{200026E1-7D3D-41D9-895F-CCD57CBB77EF}" type="presOf" srcId="{32EB65B1-C214-4943-A73B-ECA349DF6280}" destId="{69C5940C-77BE-4622-9D9E-302FBF371162}" srcOrd="1" destOrd="0" presId="urn:microsoft.com/office/officeart/2005/8/layout/vProcess5"/>
    <dgm:cxn modelId="{9B36C3E9-2283-4637-9211-FA487F5E50CE}" type="presOf" srcId="{256AE477-4641-47C8-BE47-F8FF74F4AEC2}" destId="{B2525058-5549-4BA6-ABC6-48292AD659CC}" srcOrd="1" destOrd="0" presId="urn:microsoft.com/office/officeart/2005/8/layout/vProcess5"/>
    <dgm:cxn modelId="{80D095F4-137D-4D60-B8BA-D34C3B711844}" type="presOf" srcId="{6450BC41-DAA6-4827-B658-40EFAD91C8C8}" destId="{D3386B60-656A-4F09-B768-07B4A116BAF1}" srcOrd="0" destOrd="0" presId="urn:microsoft.com/office/officeart/2005/8/layout/vProcess5"/>
    <dgm:cxn modelId="{3885BAFB-DACB-4BDD-A238-9BB8C3209902}" type="presOf" srcId="{CB2BE3C8-404A-4E54-BE52-96F8CFA737D6}" destId="{8CA21A8F-9A7F-4B2D-86E2-1704A80C2DFB}" srcOrd="0" destOrd="0" presId="urn:microsoft.com/office/officeart/2005/8/layout/vProcess5"/>
    <dgm:cxn modelId="{7C5D6650-9735-4F94-BA56-DD8104A3F8DD}" type="presParOf" srcId="{2737B2DD-0C81-434F-8BB2-70EDE33F5568}" destId="{27A855A5-BF11-4606-A6DC-1A9798C31D90}" srcOrd="0" destOrd="0" presId="urn:microsoft.com/office/officeart/2005/8/layout/vProcess5"/>
    <dgm:cxn modelId="{754A36FC-E7DD-418D-85D5-5CCD7C37E56F}" type="presParOf" srcId="{2737B2DD-0C81-434F-8BB2-70EDE33F5568}" destId="{A3DE9AC5-BE63-45C7-A324-3E28ABA2B3A2}" srcOrd="1" destOrd="0" presId="urn:microsoft.com/office/officeart/2005/8/layout/vProcess5"/>
    <dgm:cxn modelId="{6D754D51-2C7D-4AC3-87B7-4A11F9E322C5}" type="presParOf" srcId="{2737B2DD-0C81-434F-8BB2-70EDE33F5568}" destId="{F8C1ECC7-D9C0-46EF-87E0-FF8EB53F4130}" srcOrd="2" destOrd="0" presId="urn:microsoft.com/office/officeart/2005/8/layout/vProcess5"/>
    <dgm:cxn modelId="{F0DDE0F0-A67D-400B-A6CF-B428A766EE80}" type="presParOf" srcId="{2737B2DD-0C81-434F-8BB2-70EDE33F5568}" destId="{CF9C409F-0725-4A5A-A351-5A19390ABB59}" srcOrd="3" destOrd="0" presId="urn:microsoft.com/office/officeart/2005/8/layout/vProcess5"/>
    <dgm:cxn modelId="{86085F72-1A27-4C54-BA78-71C889BEE4F2}" type="presParOf" srcId="{2737B2DD-0C81-434F-8BB2-70EDE33F5568}" destId="{6C0EEB8C-B57E-4B0B-8951-C6CB975BAC5E}" srcOrd="4" destOrd="0" presId="urn:microsoft.com/office/officeart/2005/8/layout/vProcess5"/>
    <dgm:cxn modelId="{426C3AA3-A764-42C3-8A15-4103E249843F}" type="presParOf" srcId="{2737B2DD-0C81-434F-8BB2-70EDE33F5568}" destId="{4CB8C936-2C5D-4E79-B137-31A977234392}" srcOrd="5" destOrd="0" presId="urn:microsoft.com/office/officeart/2005/8/layout/vProcess5"/>
    <dgm:cxn modelId="{B137A9EE-371F-4F99-8112-72E0AE5C3D92}" type="presParOf" srcId="{2737B2DD-0C81-434F-8BB2-70EDE33F5568}" destId="{D3386B60-656A-4F09-B768-07B4A116BAF1}" srcOrd="6" destOrd="0" presId="urn:microsoft.com/office/officeart/2005/8/layout/vProcess5"/>
    <dgm:cxn modelId="{F4252BA6-FA52-4A2E-9FC7-1300FB9C9497}" type="presParOf" srcId="{2737B2DD-0C81-434F-8BB2-70EDE33F5568}" destId="{8CA21A8F-9A7F-4B2D-86E2-1704A80C2DFB}" srcOrd="7" destOrd="0" presId="urn:microsoft.com/office/officeart/2005/8/layout/vProcess5"/>
    <dgm:cxn modelId="{8CC207ED-EA8B-46A1-AA14-AB673285203F}" type="presParOf" srcId="{2737B2DD-0C81-434F-8BB2-70EDE33F5568}" destId="{79E52DC2-46B6-409D-8BA4-9DC81C6ECFE5}" srcOrd="8" destOrd="0" presId="urn:microsoft.com/office/officeart/2005/8/layout/vProcess5"/>
    <dgm:cxn modelId="{80207134-E4C5-4E06-94B0-DF6DC02DBB5C}" type="presParOf" srcId="{2737B2DD-0C81-434F-8BB2-70EDE33F5568}" destId="{69C5940C-77BE-4622-9D9E-302FBF371162}" srcOrd="9" destOrd="0" presId="urn:microsoft.com/office/officeart/2005/8/layout/vProcess5"/>
    <dgm:cxn modelId="{FA0F4BF3-C274-4F11-B6C7-5DA6E356D801}" type="presParOf" srcId="{2737B2DD-0C81-434F-8BB2-70EDE33F5568}" destId="{7B04851E-C72E-423F-A6E6-044FB16F96EB}" srcOrd="10" destOrd="0" presId="urn:microsoft.com/office/officeart/2005/8/layout/vProcess5"/>
    <dgm:cxn modelId="{EF06026A-7033-40EC-BAE5-F190714058B3}" type="presParOf" srcId="{2737B2DD-0C81-434F-8BB2-70EDE33F5568}" destId="{B2525058-5549-4BA6-ABC6-48292AD659C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52BB591-7B03-4856-970A-EB70C48AE8C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4BAF21E-7BB4-4699-9BF4-178A67074324}">
      <dgm:prSet/>
      <dgm:spPr/>
      <dgm:t>
        <a:bodyPr/>
        <a:lstStyle/>
        <a:p>
          <a:r>
            <a:rPr lang="en-US"/>
            <a:t>Those who failed to have the proper admission documents such as a valid passport, a valid immigrant or nonimmigrant visa, or other documentation necessary for entry.</a:t>
          </a:r>
        </a:p>
      </dgm:t>
    </dgm:pt>
    <dgm:pt modelId="{AB4738CA-50E1-40E7-AF4A-E3D53AE16257}" type="parTrans" cxnId="{53158C86-01B1-4CAD-A7F3-1BC5691B2452}">
      <dgm:prSet/>
      <dgm:spPr/>
      <dgm:t>
        <a:bodyPr/>
        <a:lstStyle/>
        <a:p>
          <a:endParaRPr lang="en-US"/>
        </a:p>
      </dgm:t>
    </dgm:pt>
    <dgm:pt modelId="{DA680987-95DE-4197-80DB-1D7F35FB72C2}" type="sibTrans" cxnId="{53158C86-01B1-4CAD-A7F3-1BC5691B2452}">
      <dgm:prSet/>
      <dgm:spPr/>
      <dgm:t>
        <a:bodyPr/>
        <a:lstStyle/>
        <a:p>
          <a:endParaRPr lang="en-US"/>
        </a:p>
      </dgm:t>
    </dgm:pt>
    <dgm:pt modelId="{65FDE241-36B1-4487-A4C4-1338BFF88043}">
      <dgm:prSet/>
      <dgm:spPr/>
      <dgm:t>
        <a:bodyPr/>
        <a:lstStyle/>
        <a:p>
          <a:r>
            <a:rPr lang="en-US"/>
            <a:t>After 9/11, the Dept of Homeland Security instituted a program called National Security Entry-Exit Registration System (NSEERS). </a:t>
          </a:r>
        </a:p>
      </dgm:t>
    </dgm:pt>
    <dgm:pt modelId="{6F30B675-7626-4AD6-B166-4C15F1A24C61}" type="parTrans" cxnId="{E333C337-ED15-47FA-8064-770545A522DD}">
      <dgm:prSet/>
      <dgm:spPr/>
      <dgm:t>
        <a:bodyPr/>
        <a:lstStyle/>
        <a:p>
          <a:endParaRPr lang="en-US"/>
        </a:p>
      </dgm:t>
    </dgm:pt>
    <dgm:pt modelId="{8FC7AF8F-9C93-46AE-95C5-A63BDAD11051}" type="sibTrans" cxnId="{E333C337-ED15-47FA-8064-770545A522DD}">
      <dgm:prSet/>
      <dgm:spPr/>
      <dgm:t>
        <a:bodyPr/>
        <a:lstStyle/>
        <a:p>
          <a:endParaRPr lang="en-US"/>
        </a:p>
      </dgm:t>
    </dgm:pt>
    <dgm:pt modelId="{719A6B8C-4B5F-4A91-8ADA-CE584217ED7B}">
      <dgm:prSet/>
      <dgm:spPr/>
      <dgm:t>
        <a:bodyPr/>
        <a:lstStyle/>
        <a:p>
          <a:r>
            <a:rPr lang="en-US"/>
            <a:t>Males born in designated countries (e.g. Afghanistan, Egypt, Iran, Iraq, North Korea, Pakistan, etc. to name a few) must register with DHS, for interviews, fingerprinting, &amp; photographing. Must register upon departure.</a:t>
          </a:r>
        </a:p>
      </dgm:t>
    </dgm:pt>
    <dgm:pt modelId="{4A4B24F0-2F9A-4A18-9DE7-88C50F2A2840}" type="parTrans" cxnId="{D3DD5EEC-F708-4A59-B3C8-746FF47785BF}">
      <dgm:prSet/>
      <dgm:spPr/>
      <dgm:t>
        <a:bodyPr/>
        <a:lstStyle/>
        <a:p>
          <a:endParaRPr lang="en-US"/>
        </a:p>
      </dgm:t>
    </dgm:pt>
    <dgm:pt modelId="{450A21C9-C96B-4E94-872E-6FFB6406A57D}" type="sibTrans" cxnId="{D3DD5EEC-F708-4A59-B3C8-746FF47785BF}">
      <dgm:prSet/>
      <dgm:spPr/>
      <dgm:t>
        <a:bodyPr/>
        <a:lstStyle/>
        <a:p>
          <a:endParaRPr lang="en-US"/>
        </a:p>
      </dgm:t>
    </dgm:pt>
    <dgm:pt modelId="{5CBA8D27-BF2F-41CE-AE2A-19B0F112DA75}">
      <dgm:prSet/>
      <dgm:spPr/>
      <dgm:t>
        <a:bodyPr/>
        <a:lstStyle/>
        <a:p>
          <a:r>
            <a:rPr lang="en-US"/>
            <a:t>A person who </a:t>
          </a:r>
          <a:r>
            <a:rPr lang="en-US" b="1" i="1"/>
            <a:t>WILLFULLY</a:t>
          </a:r>
          <a:r>
            <a:rPr lang="en-US"/>
            <a:t> fails to register without good cause upon departure “shall be presumed to be inadmissible” as a person the atty general believes has engaged in unlawful activity under 8 USC Section 1182(a)(3)(A)(ii), INA Section 212(a)(3)(A)(ii).</a:t>
          </a:r>
        </a:p>
      </dgm:t>
    </dgm:pt>
    <dgm:pt modelId="{669899C8-AE12-420B-B188-0DD715E7B688}" type="parTrans" cxnId="{2DB3EB56-508F-41B9-A007-5167BA478D21}">
      <dgm:prSet/>
      <dgm:spPr/>
      <dgm:t>
        <a:bodyPr/>
        <a:lstStyle/>
        <a:p>
          <a:endParaRPr lang="en-US"/>
        </a:p>
      </dgm:t>
    </dgm:pt>
    <dgm:pt modelId="{7537FE05-8C57-4142-9D14-9583F8271E80}" type="sibTrans" cxnId="{2DB3EB56-508F-41B9-A007-5167BA478D21}">
      <dgm:prSet/>
      <dgm:spPr/>
      <dgm:t>
        <a:bodyPr/>
        <a:lstStyle/>
        <a:p>
          <a:endParaRPr lang="en-US"/>
        </a:p>
      </dgm:t>
    </dgm:pt>
    <dgm:pt modelId="{5D1CA81D-CF4A-4A42-A03E-EDE1DF9E5D2B}" type="pres">
      <dgm:prSet presAssocID="{C52BB591-7B03-4856-970A-EB70C48AE8C5}" presName="vert0" presStyleCnt="0">
        <dgm:presLayoutVars>
          <dgm:dir/>
          <dgm:animOne val="branch"/>
          <dgm:animLvl val="lvl"/>
        </dgm:presLayoutVars>
      </dgm:prSet>
      <dgm:spPr/>
    </dgm:pt>
    <dgm:pt modelId="{A00A0C41-EFDA-48B4-B8CB-1CA328F9935D}" type="pres">
      <dgm:prSet presAssocID="{74BAF21E-7BB4-4699-9BF4-178A67074324}" presName="thickLine" presStyleLbl="alignNode1" presStyleIdx="0" presStyleCnt="4"/>
      <dgm:spPr/>
    </dgm:pt>
    <dgm:pt modelId="{FE93CB82-42B7-4391-AEB3-CA52400E6202}" type="pres">
      <dgm:prSet presAssocID="{74BAF21E-7BB4-4699-9BF4-178A67074324}" presName="horz1" presStyleCnt="0"/>
      <dgm:spPr/>
    </dgm:pt>
    <dgm:pt modelId="{A5AA733E-06D6-4D3A-90F8-5D25B69E1DE0}" type="pres">
      <dgm:prSet presAssocID="{74BAF21E-7BB4-4699-9BF4-178A67074324}" presName="tx1" presStyleLbl="revTx" presStyleIdx="0" presStyleCnt="4"/>
      <dgm:spPr/>
    </dgm:pt>
    <dgm:pt modelId="{97FDD775-9609-49C5-8169-1BCB7408E8C3}" type="pres">
      <dgm:prSet presAssocID="{74BAF21E-7BB4-4699-9BF4-178A67074324}" presName="vert1" presStyleCnt="0"/>
      <dgm:spPr/>
    </dgm:pt>
    <dgm:pt modelId="{1B7749FD-8C52-44DB-9BA9-DD65EFB5CAAF}" type="pres">
      <dgm:prSet presAssocID="{65FDE241-36B1-4487-A4C4-1338BFF88043}" presName="thickLine" presStyleLbl="alignNode1" presStyleIdx="1" presStyleCnt="4"/>
      <dgm:spPr/>
    </dgm:pt>
    <dgm:pt modelId="{260BA278-12E9-4728-ADFE-FEEF4065F742}" type="pres">
      <dgm:prSet presAssocID="{65FDE241-36B1-4487-A4C4-1338BFF88043}" presName="horz1" presStyleCnt="0"/>
      <dgm:spPr/>
    </dgm:pt>
    <dgm:pt modelId="{DFC8E9DC-9C4D-4993-B298-DC31436882F2}" type="pres">
      <dgm:prSet presAssocID="{65FDE241-36B1-4487-A4C4-1338BFF88043}" presName="tx1" presStyleLbl="revTx" presStyleIdx="1" presStyleCnt="4"/>
      <dgm:spPr/>
    </dgm:pt>
    <dgm:pt modelId="{1D406019-136C-4925-BC74-1F6F92F932E3}" type="pres">
      <dgm:prSet presAssocID="{65FDE241-36B1-4487-A4C4-1338BFF88043}" presName="vert1" presStyleCnt="0"/>
      <dgm:spPr/>
    </dgm:pt>
    <dgm:pt modelId="{73EA416A-98AF-4ED4-B680-8E6644ECC4EA}" type="pres">
      <dgm:prSet presAssocID="{719A6B8C-4B5F-4A91-8ADA-CE584217ED7B}" presName="thickLine" presStyleLbl="alignNode1" presStyleIdx="2" presStyleCnt="4"/>
      <dgm:spPr/>
    </dgm:pt>
    <dgm:pt modelId="{052EE2A8-BDA8-45BE-A19A-A3F87E4974EE}" type="pres">
      <dgm:prSet presAssocID="{719A6B8C-4B5F-4A91-8ADA-CE584217ED7B}" presName="horz1" presStyleCnt="0"/>
      <dgm:spPr/>
    </dgm:pt>
    <dgm:pt modelId="{090CE4FD-4BF1-4A74-B1EA-7A5EF691D599}" type="pres">
      <dgm:prSet presAssocID="{719A6B8C-4B5F-4A91-8ADA-CE584217ED7B}" presName="tx1" presStyleLbl="revTx" presStyleIdx="2" presStyleCnt="4"/>
      <dgm:spPr/>
    </dgm:pt>
    <dgm:pt modelId="{8C49D69C-4DA3-4D97-BF2C-F7C51FB23F4B}" type="pres">
      <dgm:prSet presAssocID="{719A6B8C-4B5F-4A91-8ADA-CE584217ED7B}" presName="vert1" presStyleCnt="0"/>
      <dgm:spPr/>
    </dgm:pt>
    <dgm:pt modelId="{4C73E4EC-9C82-41F0-AC96-58B4415A487B}" type="pres">
      <dgm:prSet presAssocID="{5CBA8D27-BF2F-41CE-AE2A-19B0F112DA75}" presName="thickLine" presStyleLbl="alignNode1" presStyleIdx="3" presStyleCnt="4"/>
      <dgm:spPr/>
    </dgm:pt>
    <dgm:pt modelId="{BAD341E8-6D3B-4A08-B5E7-A71AEEB1D36B}" type="pres">
      <dgm:prSet presAssocID="{5CBA8D27-BF2F-41CE-AE2A-19B0F112DA75}" presName="horz1" presStyleCnt="0"/>
      <dgm:spPr/>
    </dgm:pt>
    <dgm:pt modelId="{7C0FC6B2-B546-4A63-96C5-ADB08EC92B8A}" type="pres">
      <dgm:prSet presAssocID="{5CBA8D27-BF2F-41CE-AE2A-19B0F112DA75}" presName="tx1" presStyleLbl="revTx" presStyleIdx="3" presStyleCnt="4"/>
      <dgm:spPr/>
    </dgm:pt>
    <dgm:pt modelId="{E340D493-F460-4827-8F61-3B14A8549F6F}" type="pres">
      <dgm:prSet presAssocID="{5CBA8D27-BF2F-41CE-AE2A-19B0F112DA75}" presName="vert1" presStyleCnt="0"/>
      <dgm:spPr/>
    </dgm:pt>
  </dgm:ptLst>
  <dgm:cxnLst>
    <dgm:cxn modelId="{1B4DE408-C392-48DC-9B90-12D51FCCC66A}" type="presOf" srcId="{74BAF21E-7BB4-4699-9BF4-178A67074324}" destId="{A5AA733E-06D6-4D3A-90F8-5D25B69E1DE0}" srcOrd="0" destOrd="0" presId="urn:microsoft.com/office/officeart/2008/layout/LinedList"/>
    <dgm:cxn modelId="{E333C337-ED15-47FA-8064-770545A522DD}" srcId="{C52BB591-7B03-4856-970A-EB70C48AE8C5}" destId="{65FDE241-36B1-4487-A4C4-1338BFF88043}" srcOrd="1" destOrd="0" parTransId="{6F30B675-7626-4AD6-B166-4C15F1A24C61}" sibTransId="{8FC7AF8F-9C93-46AE-95C5-A63BDAD11051}"/>
    <dgm:cxn modelId="{DBED025F-3C5E-45DE-9A00-47F4664A47E2}" type="presOf" srcId="{5CBA8D27-BF2F-41CE-AE2A-19B0F112DA75}" destId="{7C0FC6B2-B546-4A63-96C5-ADB08EC92B8A}" srcOrd="0" destOrd="0" presId="urn:microsoft.com/office/officeart/2008/layout/LinedList"/>
    <dgm:cxn modelId="{2DB3EB56-508F-41B9-A007-5167BA478D21}" srcId="{C52BB591-7B03-4856-970A-EB70C48AE8C5}" destId="{5CBA8D27-BF2F-41CE-AE2A-19B0F112DA75}" srcOrd="3" destOrd="0" parTransId="{669899C8-AE12-420B-B188-0DD715E7B688}" sibTransId="{7537FE05-8C57-4142-9D14-9583F8271E80}"/>
    <dgm:cxn modelId="{53158C86-01B1-4CAD-A7F3-1BC5691B2452}" srcId="{C52BB591-7B03-4856-970A-EB70C48AE8C5}" destId="{74BAF21E-7BB4-4699-9BF4-178A67074324}" srcOrd="0" destOrd="0" parTransId="{AB4738CA-50E1-40E7-AF4A-E3D53AE16257}" sibTransId="{DA680987-95DE-4197-80DB-1D7F35FB72C2}"/>
    <dgm:cxn modelId="{90B7A68E-55A5-4657-A80D-832C526C0715}" type="presOf" srcId="{719A6B8C-4B5F-4A91-8ADA-CE584217ED7B}" destId="{090CE4FD-4BF1-4A74-B1EA-7A5EF691D599}" srcOrd="0" destOrd="0" presId="urn:microsoft.com/office/officeart/2008/layout/LinedList"/>
    <dgm:cxn modelId="{35CEE2C2-06F0-47DB-803A-6D95D5EA820A}" type="presOf" srcId="{65FDE241-36B1-4487-A4C4-1338BFF88043}" destId="{DFC8E9DC-9C4D-4993-B298-DC31436882F2}" srcOrd="0" destOrd="0" presId="urn:microsoft.com/office/officeart/2008/layout/LinedList"/>
    <dgm:cxn modelId="{96B9F3E6-E8C6-4078-A0DD-32ECB4A01CAA}" type="presOf" srcId="{C52BB591-7B03-4856-970A-EB70C48AE8C5}" destId="{5D1CA81D-CF4A-4A42-A03E-EDE1DF9E5D2B}" srcOrd="0" destOrd="0" presId="urn:microsoft.com/office/officeart/2008/layout/LinedList"/>
    <dgm:cxn modelId="{D3DD5EEC-F708-4A59-B3C8-746FF47785BF}" srcId="{C52BB591-7B03-4856-970A-EB70C48AE8C5}" destId="{719A6B8C-4B5F-4A91-8ADA-CE584217ED7B}" srcOrd="2" destOrd="0" parTransId="{4A4B24F0-2F9A-4A18-9DE7-88C50F2A2840}" sibTransId="{450A21C9-C96B-4E94-872E-6FFB6406A57D}"/>
    <dgm:cxn modelId="{E71A575E-9B41-4803-B7DF-5767BCD3EF9B}" type="presParOf" srcId="{5D1CA81D-CF4A-4A42-A03E-EDE1DF9E5D2B}" destId="{A00A0C41-EFDA-48B4-B8CB-1CA328F9935D}" srcOrd="0" destOrd="0" presId="urn:microsoft.com/office/officeart/2008/layout/LinedList"/>
    <dgm:cxn modelId="{2851A961-84A9-4CE0-9AF5-78AEC71970B0}" type="presParOf" srcId="{5D1CA81D-CF4A-4A42-A03E-EDE1DF9E5D2B}" destId="{FE93CB82-42B7-4391-AEB3-CA52400E6202}" srcOrd="1" destOrd="0" presId="urn:microsoft.com/office/officeart/2008/layout/LinedList"/>
    <dgm:cxn modelId="{B66E5CFF-7821-4B20-A95E-DC628C1408F1}" type="presParOf" srcId="{FE93CB82-42B7-4391-AEB3-CA52400E6202}" destId="{A5AA733E-06D6-4D3A-90F8-5D25B69E1DE0}" srcOrd="0" destOrd="0" presId="urn:microsoft.com/office/officeart/2008/layout/LinedList"/>
    <dgm:cxn modelId="{6F66B448-ADB0-42C9-86EA-29EEA3ADBFFF}" type="presParOf" srcId="{FE93CB82-42B7-4391-AEB3-CA52400E6202}" destId="{97FDD775-9609-49C5-8169-1BCB7408E8C3}" srcOrd="1" destOrd="0" presId="urn:microsoft.com/office/officeart/2008/layout/LinedList"/>
    <dgm:cxn modelId="{B155F148-74D8-425C-B86B-2D3FB46FD771}" type="presParOf" srcId="{5D1CA81D-CF4A-4A42-A03E-EDE1DF9E5D2B}" destId="{1B7749FD-8C52-44DB-9BA9-DD65EFB5CAAF}" srcOrd="2" destOrd="0" presId="urn:microsoft.com/office/officeart/2008/layout/LinedList"/>
    <dgm:cxn modelId="{EB1DDFAE-D91A-4894-80FE-9AE895589B71}" type="presParOf" srcId="{5D1CA81D-CF4A-4A42-A03E-EDE1DF9E5D2B}" destId="{260BA278-12E9-4728-ADFE-FEEF4065F742}" srcOrd="3" destOrd="0" presId="urn:microsoft.com/office/officeart/2008/layout/LinedList"/>
    <dgm:cxn modelId="{482190FD-8964-4D2B-8647-2726189ED908}" type="presParOf" srcId="{260BA278-12E9-4728-ADFE-FEEF4065F742}" destId="{DFC8E9DC-9C4D-4993-B298-DC31436882F2}" srcOrd="0" destOrd="0" presId="urn:microsoft.com/office/officeart/2008/layout/LinedList"/>
    <dgm:cxn modelId="{84FA840A-44F4-44C6-8D6F-E35E48E6FF61}" type="presParOf" srcId="{260BA278-12E9-4728-ADFE-FEEF4065F742}" destId="{1D406019-136C-4925-BC74-1F6F92F932E3}" srcOrd="1" destOrd="0" presId="urn:microsoft.com/office/officeart/2008/layout/LinedList"/>
    <dgm:cxn modelId="{F56824BD-B55F-49BC-8317-BD6EC483F1F1}" type="presParOf" srcId="{5D1CA81D-CF4A-4A42-A03E-EDE1DF9E5D2B}" destId="{73EA416A-98AF-4ED4-B680-8E6644ECC4EA}" srcOrd="4" destOrd="0" presId="urn:microsoft.com/office/officeart/2008/layout/LinedList"/>
    <dgm:cxn modelId="{5C3B194F-474E-4146-A86C-099FF8C0D25A}" type="presParOf" srcId="{5D1CA81D-CF4A-4A42-A03E-EDE1DF9E5D2B}" destId="{052EE2A8-BDA8-45BE-A19A-A3F87E4974EE}" srcOrd="5" destOrd="0" presId="urn:microsoft.com/office/officeart/2008/layout/LinedList"/>
    <dgm:cxn modelId="{2608C7CC-36C8-44D4-86E0-CE0E59731FEF}" type="presParOf" srcId="{052EE2A8-BDA8-45BE-A19A-A3F87E4974EE}" destId="{090CE4FD-4BF1-4A74-B1EA-7A5EF691D599}" srcOrd="0" destOrd="0" presId="urn:microsoft.com/office/officeart/2008/layout/LinedList"/>
    <dgm:cxn modelId="{E4271754-5E3D-432B-9CC0-180AC7B07C30}" type="presParOf" srcId="{052EE2A8-BDA8-45BE-A19A-A3F87E4974EE}" destId="{8C49D69C-4DA3-4D97-BF2C-F7C51FB23F4B}" srcOrd="1" destOrd="0" presId="urn:microsoft.com/office/officeart/2008/layout/LinedList"/>
    <dgm:cxn modelId="{958D34E8-AD23-498F-B3B1-FA5A298D0F48}" type="presParOf" srcId="{5D1CA81D-CF4A-4A42-A03E-EDE1DF9E5D2B}" destId="{4C73E4EC-9C82-41F0-AC96-58B4415A487B}" srcOrd="6" destOrd="0" presId="urn:microsoft.com/office/officeart/2008/layout/LinedList"/>
    <dgm:cxn modelId="{53F8E41E-20F8-4740-BF0B-7B8A4536E401}" type="presParOf" srcId="{5D1CA81D-CF4A-4A42-A03E-EDE1DF9E5D2B}" destId="{BAD341E8-6D3B-4A08-B5E7-A71AEEB1D36B}" srcOrd="7" destOrd="0" presId="urn:microsoft.com/office/officeart/2008/layout/LinedList"/>
    <dgm:cxn modelId="{52A126E2-2CD1-4CB6-8810-EB34CCF3FFA4}" type="presParOf" srcId="{BAD341E8-6D3B-4A08-B5E7-A71AEEB1D36B}" destId="{7C0FC6B2-B546-4A63-96C5-ADB08EC92B8A}" srcOrd="0" destOrd="0" presId="urn:microsoft.com/office/officeart/2008/layout/LinedList"/>
    <dgm:cxn modelId="{12BC9EB7-4DDC-46D8-A44C-6458AD99C38D}" type="presParOf" srcId="{BAD341E8-6D3B-4A08-B5E7-A71AEEB1D36B}" destId="{E340D493-F460-4827-8F61-3B14A8549F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68261BB-401F-45FE-8880-080FDE499C2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CA7B92-5923-4A74-AE7C-2265954BF58A}">
      <dgm:prSet/>
      <dgm:spPr/>
      <dgm:t>
        <a:bodyPr/>
        <a:lstStyle/>
        <a:p>
          <a:r>
            <a:rPr lang="en-US"/>
            <a:t>There are several provisions that are unique to deportability and fall within the category of immigration violations. They are as follows:</a:t>
          </a:r>
        </a:p>
      </dgm:t>
    </dgm:pt>
    <dgm:pt modelId="{05723F00-AD90-450C-81CC-FB6A8EB9D7BA}" type="parTrans" cxnId="{D536603D-0D99-4E9E-9AC1-4CFF25569D39}">
      <dgm:prSet/>
      <dgm:spPr/>
      <dgm:t>
        <a:bodyPr/>
        <a:lstStyle/>
        <a:p>
          <a:endParaRPr lang="en-US"/>
        </a:p>
      </dgm:t>
    </dgm:pt>
    <dgm:pt modelId="{1B0DFFD3-0CF3-4D5D-9CEA-706A39E7FA12}" type="sibTrans" cxnId="{D536603D-0D99-4E9E-9AC1-4CFF25569D39}">
      <dgm:prSet/>
      <dgm:spPr/>
      <dgm:t>
        <a:bodyPr/>
        <a:lstStyle/>
        <a:p>
          <a:endParaRPr lang="en-US"/>
        </a:p>
      </dgm:t>
    </dgm:pt>
    <dgm:pt modelId="{98548E3B-A7E8-4C44-B5BC-E44FF566546C}">
      <dgm:prSet/>
      <dgm:spPr/>
      <dgm:t>
        <a:bodyPr/>
        <a:lstStyle/>
        <a:p>
          <a:r>
            <a:rPr lang="en-US"/>
            <a:t>(1)inadmissibility at time of entry</a:t>
          </a:r>
        </a:p>
      </dgm:t>
    </dgm:pt>
    <dgm:pt modelId="{46A258C6-8034-4329-A86F-4696FDF7D089}" type="parTrans" cxnId="{C57136B1-6356-4754-B04F-8EA9AE6FC2BE}">
      <dgm:prSet/>
      <dgm:spPr/>
      <dgm:t>
        <a:bodyPr/>
        <a:lstStyle/>
        <a:p>
          <a:endParaRPr lang="en-US"/>
        </a:p>
      </dgm:t>
    </dgm:pt>
    <dgm:pt modelId="{EFAD977E-C32E-43C8-B8B5-7ADB8FCBD2E8}" type="sibTrans" cxnId="{C57136B1-6356-4754-B04F-8EA9AE6FC2BE}">
      <dgm:prSet/>
      <dgm:spPr/>
      <dgm:t>
        <a:bodyPr/>
        <a:lstStyle/>
        <a:p>
          <a:endParaRPr lang="en-US"/>
        </a:p>
      </dgm:t>
    </dgm:pt>
    <dgm:pt modelId="{4C1FFC9A-51C2-46F4-901F-0A4722E2B3EC}">
      <dgm:prSet/>
      <dgm:spPr/>
      <dgm:t>
        <a:bodyPr/>
        <a:lstStyle/>
        <a:p>
          <a:r>
            <a:rPr lang="en-US"/>
            <a:t>(2)failure to maintain status</a:t>
          </a:r>
        </a:p>
      </dgm:t>
    </dgm:pt>
    <dgm:pt modelId="{454EB251-7C00-4BBD-B5B3-63A64E0BB24B}" type="parTrans" cxnId="{86225333-7FFF-4B7A-A6A1-301522E653A0}">
      <dgm:prSet/>
      <dgm:spPr/>
      <dgm:t>
        <a:bodyPr/>
        <a:lstStyle/>
        <a:p>
          <a:endParaRPr lang="en-US"/>
        </a:p>
      </dgm:t>
    </dgm:pt>
    <dgm:pt modelId="{8422631A-FABB-4A90-A32F-5E02E2550F6E}" type="sibTrans" cxnId="{86225333-7FFF-4B7A-A6A1-301522E653A0}">
      <dgm:prSet/>
      <dgm:spPr/>
      <dgm:t>
        <a:bodyPr/>
        <a:lstStyle/>
        <a:p>
          <a:endParaRPr lang="en-US"/>
        </a:p>
      </dgm:t>
    </dgm:pt>
    <dgm:pt modelId="{4283AF61-4D73-4EF4-AD40-5F70DF6B6D77}">
      <dgm:prSet/>
      <dgm:spPr/>
      <dgm:t>
        <a:bodyPr/>
        <a:lstStyle/>
        <a:p>
          <a:r>
            <a:rPr lang="en-US"/>
            <a:t>(3)failure to notify change of address, unless it was due to excusable neglect , or not willful.</a:t>
          </a:r>
        </a:p>
      </dgm:t>
    </dgm:pt>
    <dgm:pt modelId="{AA23E588-D900-4575-89CA-538693149ACE}" type="parTrans" cxnId="{A777B88B-9770-4C96-A219-EF39E844CC7D}">
      <dgm:prSet/>
      <dgm:spPr/>
      <dgm:t>
        <a:bodyPr/>
        <a:lstStyle/>
        <a:p>
          <a:endParaRPr lang="en-US"/>
        </a:p>
      </dgm:t>
    </dgm:pt>
    <dgm:pt modelId="{1E2AD266-0D8A-4E76-A61D-1ACFA039105E}" type="sibTrans" cxnId="{A777B88B-9770-4C96-A219-EF39E844CC7D}">
      <dgm:prSet/>
      <dgm:spPr/>
      <dgm:t>
        <a:bodyPr/>
        <a:lstStyle/>
        <a:p>
          <a:endParaRPr lang="en-US"/>
        </a:p>
      </dgm:t>
    </dgm:pt>
    <dgm:pt modelId="{985C46BE-DA48-4BBE-91E3-F076F8BDA68D}" type="pres">
      <dgm:prSet presAssocID="{A68261BB-401F-45FE-8880-080FDE499C2C}" presName="root" presStyleCnt="0">
        <dgm:presLayoutVars>
          <dgm:dir/>
          <dgm:resizeHandles val="exact"/>
        </dgm:presLayoutVars>
      </dgm:prSet>
      <dgm:spPr/>
    </dgm:pt>
    <dgm:pt modelId="{B5B2B1EB-C998-4D57-A3D3-A93B072B189B}" type="pres">
      <dgm:prSet presAssocID="{A68261BB-401F-45FE-8880-080FDE499C2C}" presName="container" presStyleCnt="0">
        <dgm:presLayoutVars>
          <dgm:dir/>
          <dgm:resizeHandles val="exact"/>
        </dgm:presLayoutVars>
      </dgm:prSet>
      <dgm:spPr/>
    </dgm:pt>
    <dgm:pt modelId="{FF3D94B0-3CF3-4C6B-B723-C1FBB6928D47}" type="pres">
      <dgm:prSet presAssocID="{56CA7B92-5923-4A74-AE7C-2265954BF58A}" presName="compNode" presStyleCnt="0"/>
      <dgm:spPr/>
    </dgm:pt>
    <dgm:pt modelId="{1D2BDB2D-ED0A-47A8-A2E2-6867D32B9F42}" type="pres">
      <dgm:prSet presAssocID="{56CA7B92-5923-4A74-AE7C-2265954BF58A}" presName="iconBgRect" presStyleLbl="bgShp" presStyleIdx="0" presStyleCnt="4"/>
      <dgm:spPr/>
    </dgm:pt>
    <dgm:pt modelId="{2D54ABAD-1D6E-4C78-B749-C678D28A304A}" type="pres">
      <dgm:prSet presAssocID="{56CA7B92-5923-4A74-AE7C-2265954BF5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B7B726E8-1C26-4C8A-B2A7-0B8D263B5B94}" type="pres">
      <dgm:prSet presAssocID="{56CA7B92-5923-4A74-AE7C-2265954BF58A}" presName="spaceRect" presStyleCnt="0"/>
      <dgm:spPr/>
    </dgm:pt>
    <dgm:pt modelId="{99A07F4B-7008-4918-AEDB-50CD4BC53698}" type="pres">
      <dgm:prSet presAssocID="{56CA7B92-5923-4A74-AE7C-2265954BF58A}" presName="textRect" presStyleLbl="revTx" presStyleIdx="0" presStyleCnt="4">
        <dgm:presLayoutVars>
          <dgm:chMax val="1"/>
          <dgm:chPref val="1"/>
        </dgm:presLayoutVars>
      </dgm:prSet>
      <dgm:spPr/>
    </dgm:pt>
    <dgm:pt modelId="{EEAD2D50-5A83-4622-930D-73D68B4853B2}" type="pres">
      <dgm:prSet presAssocID="{1B0DFFD3-0CF3-4D5D-9CEA-706A39E7FA12}" presName="sibTrans" presStyleLbl="sibTrans2D1" presStyleIdx="0" presStyleCnt="0"/>
      <dgm:spPr/>
    </dgm:pt>
    <dgm:pt modelId="{27ED17A0-C03A-4BCE-A286-811CFA15F67F}" type="pres">
      <dgm:prSet presAssocID="{98548E3B-A7E8-4C44-B5BC-E44FF566546C}" presName="compNode" presStyleCnt="0"/>
      <dgm:spPr/>
    </dgm:pt>
    <dgm:pt modelId="{0CD155D8-F059-478D-8D15-C0168EBFA84D}" type="pres">
      <dgm:prSet presAssocID="{98548E3B-A7E8-4C44-B5BC-E44FF566546C}" presName="iconBgRect" presStyleLbl="bgShp" presStyleIdx="1" presStyleCnt="4"/>
      <dgm:spPr/>
    </dgm:pt>
    <dgm:pt modelId="{D290A849-08BA-4502-98A5-0379756FD262}" type="pres">
      <dgm:prSet presAssocID="{98548E3B-A7E8-4C44-B5BC-E44FF56654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D26966F-6271-4E71-B319-2AF4D98520B2}" type="pres">
      <dgm:prSet presAssocID="{98548E3B-A7E8-4C44-B5BC-E44FF566546C}" presName="spaceRect" presStyleCnt="0"/>
      <dgm:spPr/>
    </dgm:pt>
    <dgm:pt modelId="{C772D8F8-3A7B-40C7-9C18-E51F97082C38}" type="pres">
      <dgm:prSet presAssocID="{98548E3B-A7E8-4C44-B5BC-E44FF566546C}" presName="textRect" presStyleLbl="revTx" presStyleIdx="1" presStyleCnt="4">
        <dgm:presLayoutVars>
          <dgm:chMax val="1"/>
          <dgm:chPref val="1"/>
        </dgm:presLayoutVars>
      </dgm:prSet>
      <dgm:spPr/>
    </dgm:pt>
    <dgm:pt modelId="{DE8ED36C-B699-4377-A826-38C4B22AC268}" type="pres">
      <dgm:prSet presAssocID="{EFAD977E-C32E-43C8-B8B5-7ADB8FCBD2E8}" presName="sibTrans" presStyleLbl="sibTrans2D1" presStyleIdx="0" presStyleCnt="0"/>
      <dgm:spPr/>
    </dgm:pt>
    <dgm:pt modelId="{8215CD9C-4F5C-4CC2-9838-BD8A1FDF938D}" type="pres">
      <dgm:prSet presAssocID="{4C1FFC9A-51C2-46F4-901F-0A4722E2B3EC}" presName="compNode" presStyleCnt="0"/>
      <dgm:spPr/>
    </dgm:pt>
    <dgm:pt modelId="{3D205DCA-C354-4311-89DD-BE8E2D31948B}" type="pres">
      <dgm:prSet presAssocID="{4C1FFC9A-51C2-46F4-901F-0A4722E2B3EC}" presName="iconBgRect" presStyleLbl="bgShp" presStyleIdx="2" presStyleCnt="4"/>
      <dgm:spPr/>
    </dgm:pt>
    <dgm:pt modelId="{2FB01B7E-0723-4214-8BFA-918D9ED17551}" type="pres">
      <dgm:prSet presAssocID="{4C1FFC9A-51C2-46F4-901F-0A4722E2B3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147436EB-E90D-4450-93EC-1CB6A30A5D2F}" type="pres">
      <dgm:prSet presAssocID="{4C1FFC9A-51C2-46F4-901F-0A4722E2B3EC}" presName="spaceRect" presStyleCnt="0"/>
      <dgm:spPr/>
    </dgm:pt>
    <dgm:pt modelId="{EC573D3F-7B9F-43A9-9B64-461AA2C2E442}" type="pres">
      <dgm:prSet presAssocID="{4C1FFC9A-51C2-46F4-901F-0A4722E2B3EC}" presName="textRect" presStyleLbl="revTx" presStyleIdx="2" presStyleCnt="4">
        <dgm:presLayoutVars>
          <dgm:chMax val="1"/>
          <dgm:chPref val="1"/>
        </dgm:presLayoutVars>
      </dgm:prSet>
      <dgm:spPr/>
    </dgm:pt>
    <dgm:pt modelId="{BD7F9D3B-9896-438A-AD3A-6250D2C9FAA8}" type="pres">
      <dgm:prSet presAssocID="{8422631A-FABB-4A90-A32F-5E02E2550F6E}" presName="sibTrans" presStyleLbl="sibTrans2D1" presStyleIdx="0" presStyleCnt="0"/>
      <dgm:spPr/>
    </dgm:pt>
    <dgm:pt modelId="{86EFAFB9-DB6B-494B-84E2-859ECB033982}" type="pres">
      <dgm:prSet presAssocID="{4283AF61-4D73-4EF4-AD40-5F70DF6B6D77}" presName="compNode" presStyleCnt="0"/>
      <dgm:spPr/>
    </dgm:pt>
    <dgm:pt modelId="{921B004D-0578-4F05-BDF0-373FB22CC847}" type="pres">
      <dgm:prSet presAssocID="{4283AF61-4D73-4EF4-AD40-5F70DF6B6D77}" presName="iconBgRect" presStyleLbl="bgShp" presStyleIdx="3" presStyleCnt="4"/>
      <dgm:spPr/>
    </dgm:pt>
    <dgm:pt modelId="{EB90911F-5361-409C-9C2B-407DAE1F663A}" type="pres">
      <dgm:prSet presAssocID="{4283AF61-4D73-4EF4-AD40-5F70DF6B6D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D7954FC9-2C57-4E4E-A177-3DF6F7804C91}" type="pres">
      <dgm:prSet presAssocID="{4283AF61-4D73-4EF4-AD40-5F70DF6B6D77}" presName="spaceRect" presStyleCnt="0"/>
      <dgm:spPr/>
    </dgm:pt>
    <dgm:pt modelId="{BC7FA647-285C-45AD-A67A-EF37705D114B}" type="pres">
      <dgm:prSet presAssocID="{4283AF61-4D73-4EF4-AD40-5F70DF6B6D77}" presName="textRect" presStyleLbl="revTx" presStyleIdx="3" presStyleCnt="4">
        <dgm:presLayoutVars>
          <dgm:chMax val="1"/>
          <dgm:chPref val="1"/>
        </dgm:presLayoutVars>
      </dgm:prSet>
      <dgm:spPr/>
    </dgm:pt>
  </dgm:ptLst>
  <dgm:cxnLst>
    <dgm:cxn modelId="{1DABEE27-2F4E-4C81-96AA-06AAC5D955D8}" type="presOf" srcId="{EFAD977E-C32E-43C8-B8B5-7ADB8FCBD2E8}" destId="{DE8ED36C-B699-4377-A826-38C4B22AC268}" srcOrd="0" destOrd="0" presId="urn:microsoft.com/office/officeart/2018/2/layout/IconCircleList"/>
    <dgm:cxn modelId="{86225333-7FFF-4B7A-A6A1-301522E653A0}" srcId="{A68261BB-401F-45FE-8880-080FDE499C2C}" destId="{4C1FFC9A-51C2-46F4-901F-0A4722E2B3EC}" srcOrd="2" destOrd="0" parTransId="{454EB251-7C00-4BBD-B5B3-63A64E0BB24B}" sibTransId="{8422631A-FABB-4A90-A32F-5E02E2550F6E}"/>
    <dgm:cxn modelId="{D536603D-0D99-4E9E-9AC1-4CFF25569D39}" srcId="{A68261BB-401F-45FE-8880-080FDE499C2C}" destId="{56CA7B92-5923-4A74-AE7C-2265954BF58A}" srcOrd="0" destOrd="0" parTransId="{05723F00-AD90-450C-81CC-FB6A8EB9D7BA}" sibTransId="{1B0DFFD3-0CF3-4D5D-9CEA-706A39E7FA12}"/>
    <dgm:cxn modelId="{780DBA43-DB52-47D9-827A-F6FB307E6E3D}" type="presOf" srcId="{1B0DFFD3-0CF3-4D5D-9CEA-706A39E7FA12}" destId="{EEAD2D50-5A83-4622-930D-73D68B4853B2}" srcOrd="0" destOrd="0" presId="urn:microsoft.com/office/officeart/2018/2/layout/IconCircleList"/>
    <dgm:cxn modelId="{73ECA588-0101-421B-8192-B4C85C4DDEF7}" type="presOf" srcId="{4283AF61-4D73-4EF4-AD40-5F70DF6B6D77}" destId="{BC7FA647-285C-45AD-A67A-EF37705D114B}" srcOrd="0" destOrd="0" presId="urn:microsoft.com/office/officeart/2018/2/layout/IconCircleList"/>
    <dgm:cxn modelId="{A777B88B-9770-4C96-A219-EF39E844CC7D}" srcId="{A68261BB-401F-45FE-8880-080FDE499C2C}" destId="{4283AF61-4D73-4EF4-AD40-5F70DF6B6D77}" srcOrd="3" destOrd="0" parTransId="{AA23E588-D900-4575-89CA-538693149ACE}" sibTransId="{1E2AD266-0D8A-4E76-A61D-1ACFA039105E}"/>
    <dgm:cxn modelId="{7A84818D-214F-46FB-B754-182E2ED76ACE}" type="presOf" srcId="{4C1FFC9A-51C2-46F4-901F-0A4722E2B3EC}" destId="{EC573D3F-7B9F-43A9-9B64-461AA2C2E442}" srcOrd="0" destOrd="0" presId="urn:microsoft.com/office/officeart/2018/2/layout/IconCircleList"/>
    <dgm:cxn modelId="{504BBCA2-61CD-4346-9C53-CB799D32E9F7}" type="presOf" srcId="{A68261BB-401F-45FE-8880-080FDE499C2C}" destId="{985C46BE-DA48-4BBE-91E3-F076F8BDA68D}" srcOrd="0" destOrd="0" presId="urn:microsoft.com/office/officeart/2018/2/layout/IconCircleList"/>
    <dgm:cxn modelId="{DD8004B0-0376-4490-9CCB-D7B310199E24}" type="presOf" srcId="{98548E3B-A7E8-4C44-B5BC-E44FF566546C}" destId="{C772D8F8-3A7B-40C7-9C18-E51F97082C38}" srcOrd="0" destOrd="0" presId="urn:microsoft.com/office/officeart/2018/2/layout/IconCircleList"/>
    <dgm:cxn modelId="{C57136B1-6356-4754-B04F-8EA9AE6FC2BE}" srcId="{A68261BB-401F-45FE-8880-080FDE499C2C}" destId="{98548E3B-A7E8-4C44-B5BC-E44FF566546C}" srcOrd="1" destOrd="0" parTransId="{46A258C6-8034-4329-A86F-4696FDF7D089}" sibTransId="{EFAD977E-C32E-43C8-B8B5-7ADB8FCBD2E8}"/>
    <dgm:cxn modelId="{9E4D7DCA-01CE-49E6-8233-E49943DFE1D1}" type="presOf" srcId="{56CA7B92-5923-4A74-AE7C-2265954BF58A}" destId="{99A07F4B-7008-4918-AEDB-50CD4BC53698}" srcOrd="0" destOrd="0" presId="urn:microsoft.com/office/officeart/2018/2/layout/IconCircleList"/>
    <dgm:cxn modelId="{CAAD02F1-D213-4C3D-AB7E-40704066B062}" type="presOf" srcId="{8422631A-FABB-4A90-A32F-5E02E2550F6E}" destId="{BD7F9D3B-9896-438A-AD3A-6250D2C9FAA8}" srcOrd="0" destOrd="0" presId="urn:microsoft.com/office/officeart/2018/2/layout/IconCircleList"/>
    <dgm:cxn modelId="{FBC1CFE9-D809-4BAC-AA24-57483FA41E4A}" type="presParOf" srcId="{985C46BE-DA48-4BBE-91E3-F076F8BDA68D}" destId="{B5B2B1EB-C998-4D57-A3D3-A93B072B189B}" srcOrd="0" destOrd="0" presId="urn:microsoft.com/office/officeart/2018/2/layout/IconCircleList"/>
    <dgm:cxn modelId="{87CCBEF3-17FF-4B59-97F3-0DDD8BA08F60}" type="presParOf" srcId="{B5B2B1EB-C998-4D57-A3D3-A93B072B189B}" destId="{FF3D94B0-3CF3-4C6B-B723-C1FBB6928D47}" srcOrd="0" destOrd="0" presId="urn:microsoft.com/office/officeart/2018/2/layout/IconCircleList"/>
    <dgm:cxn modelId="{559B630E-89FC-4D07-96A5-305283A9A1DB}" type="presParOf" srcId="{FF3D94B0-3CF3-4C6B-B723-C1FBB6928D47}" destId="{1D2BDB2D-ED0A-47A8-A2E2-6867D32B9F42}" srcOrd="0" destOrd="0" presId="urn:microsoft.com/office/officeart/2018/2/layout/IconCircleList"/>
    <dgm:cxn modelId="{1A0325F8-FA9B-44AF-A51D-BE7F778723DE}" type="presParOf" srcId="{FF3D94B0-3CF3-4C6B-B723-C1FBB6928D47}" destId="{2D54ABAD-1D6E-4C78-B749-C678D28A304A}" srcOrd="1" destOrd="0" presId="urn:microsoft.com/office/officeart/2018/2/layout/IconCircleList"/>
    <dgm:cxn modelId="{DD3B975A-C791-4A1C-9DC3-292D221356A2}" type="presParOf" srcId="{FF3D94B0-3CF3-4C6B-B723-C1FBB6928D47}" destId="{B7B726E8-1C26-4C8A-B2A7-0B8D263B5B94}" srcOrd="2" destOrd="0" presId="urn:microsoft.com/office/officeart/2018/2/layout/IconCircleList"/>
    <dgm:cxn modelId="{6CCABD7B-F9CC-495B-9DDC-52629443FB12}" type="presParOf" srcId="{FF3D94B0-3CF3-4C6B-B723-C1FBB6928D47}" destId="{99A07F4B-7008-4918-AEDB-50CD4BC53698}" srcOrd="3" destOrd="0" presId="urn:microsoft.com/office/officeart/2018/2/layout/IconCircleList"/>
    <dgm:cxn modelId="{6E6F8203-2B3E-4334-884E-B5FA65ADBB7B}" type="presParOf" srcId="{B5B2B1EB-C998-4D57-A3D3-A93B072B189B}" destId="{EEAD2D50-5A83-4622-930D-73D68B4853B2}" srcOrd="1" destOrd="0" presId="urn:microsoft.com/office/officeart/2018/2/layout/IconCircleList"/>
    <dgm:cxn modelId="{5D4213AB-CBB6-4BF4-B211-22559276D76A}" type="presParOf" srcId="{B5B2B1EB-C998-4D57-A3D3-A93B072B189B}" destId="{27ED17A0-C03A-4BCE-A286-811CFA15F67F}" srcOrd="2" destOrd="0" presId="urn:microsoft.com/office/officeart/2018/2/layout/IconCircleList"/>
    <dgm:cxn modelId="{65745958-5DCA-4ADD-9079-6E0494DAEA31}" type="presParOf" srcId="{27ED17A0-C03A-4BCE-A286-811CFA15F67F}" destId="{0CD155D8-F059-478D-8D15-C0168EBFA84D}" srcOrd="0" destOrd="0" presId="urn:microsoft.com/office/officeart/2018/2/layout/IconCircleList"/>
    <dgm:cxn modelId="{F97D75E2-37FD-4CEA-9A5F-D27C535E92EF}" type="presParOf" srcId="{27ED17A0-C03A-4BCE-A286-811CFA15F67F}" destId="{D290A849-08BA-4502-98A5-0379756FD262}" srcOrd="1" destOrd="0" presId="urn:microsoft.com/office/officeart/2018/2/layout/IconCircleList"/>
    <dgm:cxn modelId="{0DF2BE6F-95BD-477C-B70B-5FD604DE992A}" type="presParOf" srcId="{27ED17A0-C03A-4BCE-A286-811CFA15F67F}" destId="{AD26966F-6271-4E71-B319-2AF4D98520B2}" srcOrd="2" destOrd="0" presId="urn:microsoft.com/office/officeart/2018/2/layout/IconCircleList"/>
    <dgm:cxn modelId="{68D4256D-C13D-4907-AC9D-38EC8A434EEB}" type="presParOf" srcId="{27ED17A0-C03A-4BCE-A286-811CFA15F67F}" destId="{C772D8F8-3A7B-40C7-9C18-E51F97082C38}" srcOrd="3" destOrd="0" presId="urn:microsoft.com/office/officeart/2018/2/layout/IconCircleList"/>
    <dgm:cxn modelId="{CDADA326-5263-4DE0-8D5A-7A99D6CD112A}" type="presParOf" srcId="{B5B2B1EB-C998-4D57-A3D3-A93B072B189B}" destId="{DE8ED36C-B699-4377-A826-38C4B22AC268}" srcOrd="3" destOrd="0" presId="urn:microsoft.com/office/officeart/2018/2/layout/IconCircleList"/>
    <dgm:cxn modelId="{11880D54-B711-41BD-AB09-76EA169D1697}" type="presParOf" srcId="{B5B2B1EB-C998-4D57-A3D3-A93B072B189B}" destId="{8215CD9C-4F5C-4CC2-9838-BD8A1FDF938D}" srcOrd="4" destOrd="0" presId="urn:microsoft.com/office/officeart/2018/2/layout/IconCircleList"/>
    <dgm:cxn modelId="{478C8D1C-EB13-45E6-9194-62CD18DFF3B9}" type="presParOf" srcId="{8215CD9C-4F5C-4CC2-9838-BD8A1FDF938D}" destId="{3D205DCA-C354-4311-89DD-BE8E2D31948B}" srcOrd="0" destOrd="0" presId="urn:microsoft.com/office/officeart/2018/2/layout/IconCircleList"/>
    <dgm:cxn modelId="{4F9AEF53-1DF6-41ED-838F-427AA3322843}" type="presParOf" srcId="{8215CD9C-4F5C-4CC2-9838-BD8A1FDF938D}" destId="{2FB01B7E-0723-4214-8BFA-918D9ED17551}" srcOrd="1" destOrd="0" presId="urn:microsoft.com/office/officeart/2018/2/layout/IconCircleList"/>
    <dgm:cxn modelId="{13B3D08B-0073-4809-902B-39C3483FFFAC}" type="presParOf" srcId="{8215CD9C-4F5C-4CC2-9838-BD8A1FDF938D}" destId="{147436EB-E90D-4450-93EC-1CB6A30A5D2F}" srcOrd="2" destOrd="0" presId="urn:microsoft.com/office/officeart/2018/2/layout/IconCircleList"/>
    <dgm:cxn modelId="{18AE0EF8-CCF0-4A24-A756-03B2D8EEA559}" type="presParOf" srcId="{8215CD9C-4F5C-4CC2-9838-BD8A1FDF938D}" destId="{EC573D3F-7B9F-43A9-9B64-461AA2C2E442}" srcOrd="3" destOrd="0" presId="urn:microsoft.com/office/officeart/2018/2/layout/IconCircleList"/>
    <dgm:cxn modelId="{137A3340-9B66-4D84-B60C-BB7E6BF96ABB}" type="presParOf" srcId="{B5B2B1EB-C998-4D57-A3D3-A93B072B189B}" destId="{BD7F9D3B-9896-438A-AD3A-6250D2C9FAA8}" srcOrd="5" destOrd="0" presId="urn:microsoft.com/office/officeart/2018/2/layout/IconCircleList"/>
    <dgm:cxn modelId="{B1017018-C40A-4DC9-A26B-4DA181A34227}" type="presParOf" srcId="{B5B2B1EB-C998-4D57-A3D3-A93B072B189B}" destId="{86EFAFB9-DB6B-494B-84E2-859ECB033982}" srcOrd="6" destOrd="0" presId="urn:microsoft.com/office/officeart/2018/2/layout/IconCircleList"/>
    <dgm:cxn modelId="{F3156CE2-74C6-451C-932E-498A2AF08015}" type="presParOf" srcId="{86EFAFB9-DB6B-494B-84E2-859ECB033982}" destId="{921B004D-0578-4F05-BDF0-373FB22CC847}" srcOrd="0" destOrd="0" presId="urn:microsoft.com/office/officeart/2018/2/layout/IconCircleList"/>
    <dgm:cxn modelId="{C874CF45-C6B3-4AEE-918F-46B14ABB4EFC}" type="presParOf" srcId="{86EFAFB9-DB6B-494B-84E2-859ECB033982}" destId="{EB90911F-5361-409C-9C2B-407DAE1F663A}" srcOrd="1" destOrd="0" presId="urn:microsoft.com/office/officeart/2018/2/layout/IconCircleList"/>
    <dgm:cxn modelId="{2E0D8A80-E4CD-4F34-BF9D-E42124DCDED9}" type="presParOf" srcId="{86EFAFB9-DB6B-494B-84E2-859ECB033982}" destId="{D7954FC9-2C57-4E4E-A177-3DF6F7804C91}" srcOrd="2" destOrd="0" presId="urn:microsoft.com/office/officeart/2018/2/layout/IconCircleList"/>
    <dgm:cxn modelId="{1AD7A2CA-8CC5-41D2-8819-00BEFE254385}" type="presParOf" srcId="{86EFAFB9-DB6B-494B-84E2-859ECB033982}" destId="{BC7FA647-285C-45AD-A67A-EF37705D114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7B3AD-7035-4D1A-88C8-3CF677968AE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49E3613-09B0-4125-877A-6B948EFF16D2}">
      <dgm:prSet/>
      <dgm:spPr/>
      <dgm:t>
        <a:bodyPr/>
        <a:lstStyle/>
        <a:p>
          <a:r>
            <a:rPr lang="en-US" b="1"/>
            <a:t>APPLICATION OF THE INADMISSIBILITY AND DEPORTABILITY PROVISIONS</a:t>
          </a:r>
          <a:endParaRPr lang="en-US"/>
        </a:p>
      </dgm:t>
    </dgm:pt>
    <dgm:pt modelId="{A910B00A-7DAB-42C9-A775-61D2D9DF70F9}" type="parTrans" cxnId="{9FC88BA5-0C46-415D-B24B-F82150388C52}">
      <dgm:prSet/>
      <dgm:spPr/>
      <dgm:t>
        <a:bodyPr/>
        <a:lstStyle/>
        <a:p>
          <a:endParaRPr lang="en-US"/>
        </a:p>
      </dgm:t>
    </dgm:pt>
    <dgm:pt modelId="{AF1A1020-B600-4B47-8030-B33CA628DD03}" type="sibTrans" cxnId="{9FC88BA5-0C46-415D-B24B-F82150388C52}">
      <dgm:prSet/>
      <dgm:spPr/>
      <dgm:t>
        <a:bodyPr/>
        <a:lstStyle/>
        <a:p>
          <a:endParaRPr lang="en-US"/>
        </a:p>
      </dgm:t>
    </dgm:pt>
    <dgm:pt modelId="{D896617C-B451-4450-9685-FD99EE34DB4F}">
      <dgm:prSet/>
      <dgm:spPr/>
      <dgm:t>
        <a:bodyPr/>
        <a:lstStyle/>
        <a:p>
          <a:r>
            <a:rPr lang="en-US"/>
            <a:t>There is often a great deal of confusion between inadmissibility and deportability because of changes made to the immigration law by the</a:t>
          </a:r>
        </a:p>
      </dgm:t>
    </dgm:pt>
    <dgm:pt modelId="{BAD85EA8-F98B-46F4-ABB9-743413D33921}" type="parTrans" cxnId="{7B421DA4-8A18-4D2F-B474-CF5F880CB5F7}">
      <dgm:prSet/>
      <dgm:spPr/>
      <dgm:t>
        <a:bodyPr/>
        <a:lstStyle/>
        <a:p>
          <a:endParaRPr lang="en-US"/>
        </a:p>
      </dgm:t>
    </dgm:pt>
    <dgm:pt modelId="{AAAE6B26-1622-4056-9571-46C3853F01B2}" type="sibTrans" cxnId="{7B421DA4-8A18-4D2F-B474-CF5F880CB5F7}">
      <dgm:prSet/>
      <dgm:spPr/>
      <dgm:t>
        <a:bodyPr/>
        <a:lstStyle/>
        <a:p>
          <a:endParaRPr lang="en-US"/>
        </a:p>
      </dgm:t>
    </dgm:pt>
    <dgm:pt modelId="{6B71E75A-33A6-4199-9322-D3A842379886}">
      <dgm:prSet/>
      <dgm:spPr/>
      <dgm:t>
        <a:bodyPr/>
        <a:lstStyle/>
        <a:p>
          <a:r>
            <a:rPr lang="en-US"/>
            <a:t>I1-legal Immigration Reform and Immigrant Responsibility Act of 1996</a:t>
          </a:r>
        </a:p>
      </dgm:t>
    </dgm:pt>
    <dgm:pt modelId="{C165917C-4FF4-4711-8945-35D526698396}" type="parTrans" cxnId="{D39EA6D8-E943-4894-8B80-7445B05EB6F0}">
      <dgm:prSet/>
      <dgm:spPr/>
      <dgm:t>
        <a:bodyPr/>
        <a:lstStyle/>
        <a:p>
          <a:endParaRPr lang="en-US"/>
        </a:p>
      </dgm:t>
    </dgm:pt>
    <dgm:pt modelId="{273D5348-1DBA-4633-858B-2CAFA46FEE30}" type="sibTrans" cxnId="{D39EA6D8-E943-4894-8B80-7445B05EB6F0}">
      <dgm:prSet/>
      <dgm:spPr/>
      <dgm:t>
        <a:bodyPr/>
        <a:lstStyle/>
        <a:p>
          <a:endParaRPr lang="en-US"/>
        </a:p>
      </dgm:t>
    </dgm:pt>
    <dgm:pt modelId="{746A23E1-D544-4164-8EE1-3A763A7E5E2F}">
      <dgm:prSet/>
      <dgm:spPr/>
      <dgm:t>
        <a:bodyPr/>
        <a:lstStyle/>
        <a:p>
          <a:r>
            <a:rPr lang="en-US" b="1"/>
            <a:t>(IIRAIRA)</a:t>
          </a:r>
          <a:endParaRPr lang="en-US"/>
        </a:p>
      </dgm:t>
    </dgm:pt>
    <dgm:pt modelId="{8325EF4A-A121-4FE8-BB50-96DAF903A429}" type="parTrans" cxnId="{3388AC6C-C48A-4EA7-93C3-F89B8781664D}">
      <dgm:prSet/>
      <dgm:spPr/>
      <dgm:t>
        <a:bodyPr/>
        <a:lstStyle/>
        <a:p>
          <a:endParaRPr lang="en-US"/>
        </a:p>
      </dgm:t>
    </dgm:pt>
    <dgm:pt modelId="{6EF2CE63-EE4A-4385-B2E3-D404F2E096D1}" type="sibTrans" cxnId="{3388AC6C-C48A-4EA7-93C3-F89B8781664D}">
      <dgm:prSet/>
      <dgm:spPr/>
      <dgm:t>
        <a:bodyPr/>
        <a:lstStyle/>
        <a:p>
          <a:endParaRPr lang="en-US"/>
        </a:p>
      </dgm:t>
    </dgm:pt>
    <dgm:pt modelId="{1F3D69CF-A662-4F0F-AB0D-81577AA3D969}">
      <dgm:prSet/>
      <dgm:spPr/>
      <dgm:t>
        <a:bodyPr/>
        <a:lstStyle/>
        <a:p>
          <a:r>
            <a:rPr lang="en-US"/>
            <a:t>Removal: The ejection of a person from the United States.</a:t>
          </a:r>
        </a:p>
      </dgm:t>
    </dgm:pt>
    <dgm:pt modelId="{DED220BD-3B36-48D7-B2E2-B36EF2106C27}" type="parTrans" cxnId="{9EB57D52-3108-4887-B3E8-D2E1738DFE34}">
      <dgm:prSet/>
      <dgm:spPr/>
      <dgm:t>
        <a:bodyPr/>
        <a:lstStyle/>
        <a:p>
          <a:endParaRPr lang="en-US"/>
        </a:p>
      </dgm:t>
    </dgm:pt>
    <dgm:pt modelId="{1E5F6BD6-34A3-4A0C-AF25-7BC93ECE8B64}" type="sibTrans" cxnId="{9EB57D52-3108-4887-B3E8-D2E1738DFE34}">
      <dgm:prSet/>
      <dgm:spPr/>
      <dgm:t>
        <a:bodyPr/>
        <a:lstStyle/>
        <a:p>
          <a:endParaRPr lang="en-US"/>
        </a:p>
      </dgm:t>
    </dgm:pt>
    <dgm:pt modelId="{E834DA4C-E173-4637-9252-BCC2F5D86F43}">
      <dgm:prSet/>
      <dgm:spPr/>
      <dgm:t>
        <a:bodyPr/>
        <a:lstStyle/>
        <a:p>
          <a:r>
            <a:rPr lang="en-US"/>
            <a:t>Deportability provisions are applied to a person who has been formally admitted to the United States.</a:t>
          </a:r>
        </a:p>
      </dgm:t>
    </dgm:pt>
    <dgm:pt modelId="{A7DF8598-A752-42E1-9EDE-A0EE30881B2C}" type="parTrans" cxnId="{46E18D16-5C19-4277-B7FD-E5C66B8FD5F3}">
      <dgm:prSet/>
      <dgm:spPr/>
      <dgm:t>
        <a:bodyPr/>
        <a:lstStyle/>
        <a:p>
          <a:endParaRPr lang="en-US"/>
        </a:p>
      </dgm:t>
    </dgm:pt>
    <dgm:pt modelId="{88EAED79-E525-49F9-AE10-934FAEF45E36}" type="sibTrans" cxnId="{46E18D16-5C19-4277-B7FD-E5C66B8FD5F3}">
      <dgm:prSet/>
      <dgm:spPr/>
      <dgm:t>
        <a:bodyPr/>
        <a:lstStyle/>
        <a:p>
          <a:endParaRPr lang="en-US"/>
        </a:p>
      </dgm:t>
    </dgm:pt>
    <dgm:pt modelId="{9F6C5AFD-231E-404E-BA50-851BABD0F3BE}">
      <dgm:prSet/>
      <dgm:spPr/>
      <dgm:t>
        <a:bodyPr/>
        <a:lstStyle/>
        <a:p>
          <a:r>
            <a:rPr lang="en-US"/>
            <a:t>Inadmissibility grounds are applied to those who have not been legally admitted to the country (or who seek a new status that is the equivalent to a request for “admission”).</a:t>
          </a:r>
        </a:p>
      </dgm:t>
    </dgm:pt>
    <dgm:pt modelId="{DC32E89D-D226-4480-9ABC-A8C0AEDD93D7}" type="parTrans" cxnId="{35147B16-122F-42D8-BA72-FDE4E1D79248}">
      <dgm:prSet/>
      <dgm:spPr/>
      <dgm:t>
        <a:bodyPr/>
        <a:lstStyle/>
        <a:p>
          <a:endParaRPr lang="en-US"/>
        </a:p>
      </dgm:t>
    </dgm:pt>
    <dgm:pt modelId="{90430AAD-2A6F-45F1-8E9A-289395FFB3AE}" type="sibTrans" cxnId="{35147B16-122F-42D8-BA72-FDE4E1D79248}">
      <dgm:prSet/>
      <dgm:spPr/>
      <dgm:t>
        <a:bodyPr/>
        <a:lstStyle/>
        <a:p>
          <a:endParaRPr lang="en-US"/>
        </a:p>
      </dgm:t>
    </dgm:pt>
    <dgm:pt modelId="{F3E530F5-6E5C-43B0-8A8F-15829135C220}" type="pres">
      <dgm:prSet presAssocID="{5707B3AD-7035-4D1A-88C8-3CF677968AE6}" presName="vert0" presStyleCnt="0">
        <dgm:presLayoutVars>
          <dgm:dir/>
          <dgm:animOne val="branch"/>
          <dgm:animLvl val="lvl"/>
        </dgm:presLayoutVars>
      </dgm:prSet>
      <dgm:spPr/>
    </dgm:pt>
    <dgm:pt modelId="{E3B96407-D27A-4CBB-9197-45BAA7B57753}" type="pres">
      <dgm:prSet presAssocID="{549E3613-09B0-4125-877A-6B948EFF16D2}" presName="thickLine" presStyleLbl="alignNode1" presStyleIdx="0" presStyleCnt="7"/>
      <dgm:spPr/>
    </dgm:pt>
    <dgm:pt modelId="{8274039D-94FE-46E0-B369-B5051D597612}" type="pres">
      <dgm:prSet presAssocID="{549E3613-09B0-4125-877A-6B948EFF16D2}" presName="horz1" presStyleCnt="0"/>
      <dgm:spPr/>
    </dgm:pt>
    <dgm:pt modelId="{05C10309-CE4E-457E-8F3D-D736246085D4}" type="pres">
      <dgm:prSet presAssocID="{549E3613-09B0-4125-877A-6B948EFF16D2}" presName="tx1" presStyleLbl="revTx" presStyleIdx="0" presStyleCnt="7"/>
      <dgm:spPr/>
    </dgm:pt>
    <dgm:pt modelId="{027EC47E-B1A6-417C-8B48-F02789576E41}" type="pres">
      <dgm:prSet presAssocID="{549E3613-09B0-4125-877A-6B948EFF16D2}" presName="vert1" presStyleCnt="0"/>
      <dgm:spPr/>
    </dgm:pt>
    <dgm:pt modelId="{77AC731B-D9FC-4702-9C25-A8D181DB7334}" type="pres">
      <dgm:prSet presAssocID="{D896617C-B451-4450-9685-FD99EE34DB4F}" presName="thickLine" presStyleLbl="alignNode1" presStyleIdx="1" presStyleCnt="7"/>
      <dgm:spPr/>
    </dgm:pt>
    <dgm:pt modelId="{9086E519-A337-412F-8791-926D60A82096}" type="pres">
      <dgm:prSet presAssocID="{D896617C-B451-4450-9685-FD99EE34DB4F}" presName="horz1" presStyleCnt="0"/>
      <dgm:spPr/>
    </dgm:pt>
    <dgm:pt modelId="{5F6111B3-3876-4337-8AE8-10712FA7F747}" type="pres">
      <dgm:prSet presAssocID="{D896617C-B451-4450-9685-FD99EE34DB4F}" presName="tx1" presStyleLbl="revTx" presStyleIdx="1" presStyleCnt="7"/>
      <dgm:spPr/>
    </dgm:pt>
    <dgm:pt modelId="{2754FB5C-0863-43F9-B92E-B5571B097015}" type="pres">
      <dgm:prSet presAssocID="{D896617C-B451-4450-9685-FD99EE34DB4F}" presName="vert1" presStyleCnt="0"/>
      <dgm:spPr/>
    </dgm:pt>
    <dgm:pt modelId="{7F7EDCE4-92E9-4F42-9289-EAD0CDA95A62}" type="pres">
      <dgm:prSet presAssocID="{6B71E75A-33A6-4199-9322-D3A842379886}" presName="thickLine" presStyleLbl="alignNode1" presStyleIdx="2" presStyleCnt="7"/>
      <dgm:spPr/>
    </dgm:pt>
    <dgm:pt modelId="{5C67AF3B-BE2F-484C-B4AD-69A6F31F5034}" type="pres">
      <dgm:prSet presAssocID="{6B71E75A-33A6-4199-9322-D3A842379886}" presName="horz1" presStyleCnt="0"/>
      <dgm:spPr/>
    </dgm:pt>
    <dgm:pt modelId="{0FA60017-3AA0-43C4-9CDC-B80B430CF57E}" type="pres">
      <dgm:prSet presAssocID="{6B71E75A-33A6-4199-9322-D3A842379886}" presName="tx1" presStyleLbl="revTx" presStyleIdx="2" presStyleCnt="7"/>
      <dgm:spPr/>
    </dgm:pt>
    <dgm:pt modelId="{C116B26B-CD69-44DB-9C68-5D35E3E985F8}" type="pres">
      <dgm:prSet presAssocID="{6B71E75A-33A6-4199-9322-D3A842379886}" presName="vert1" presStyleCnt="0"/>
      <dgm:spPr/>
    </dgm:pt>
    <dgm:pt modelId="{DA8C2C8C-D81A-4D91-A2FE-E49B917DC92F}" type="pres">
      <dgm:prSet presAssocID="{746A23E1-D544-4164-8EE1-3A763A7E5E2F}" presName="thickLine" presStyleLbl="alignNode1" presStyleIdx="3" presStyleCnt="7"/>
      <dgm:spPr/>
    </dgm:pt>
    <dgm:pt modelId="{13554529-E2D3-4E4C-8FB4-B3A486CECB12}" type="pres">
      <dgm:prSet presAssocID="{746A23E1-D544-4164-8EE1-3A763A7E5E2F}" presName="horz1" presStyleCnt="0"/>
      <dgm:spPr/>
    </dgm:pt>
    <dgm:pt modelId="{9332E6D2-E73A-4CA1-BE65-32D749CF85F1}" type="pres">
      <dgm:prSet presAssocID="{746A23E1-D544-4164-8EE1-3A763A7E5E2F}" presName="tx1" presStyleLbl="revTx" presStyleIdx="3" presStyleCnt="7"/>
      <dgm:spPr/>
    </dgm:pt>
    <dgm:pt modelId="{A51BD6F3-9C45-4F66-A695-4C8DD727BC11}" type="pres">
      <dgm:prSet presAssocID="{746A23E1-D544-4164-8EE1-3A763A7E5E2F}" presName="vert1" presStyleCnt="0"/>
      <dgm:spPr/>
    </dgm:pt>
    <dgm:pt modelId="{278A8605-59C0-4AF7-A849-9E6B5E82937A}" type="pres">
      <dgm:prSet presAssocID="{1F3D69CF-A662-4F0F-AB0D-81577AA3D969}" presName="thickLine" presStyleLbl="alignNode1" presStyleIdx="4" presStyleCnt="7"/>
      <dgm:spPr/>
    </dgm:pt>
    <dgm:pt modelId="{214DD3DB-2CBC-4CEB-AC99-0AA71C9AA89E}" type="pres">
      <dgm:prSet presAssocID="{1F3D69CF-A662-4F0F-AB0D-81577AA3D969}" presName="horz1" presStyleCnt="0"/>
      <dgm:spPr/>
    </dgm:pt>
    <dgm:pt modelId="{25DC8AB7-20EB-4DC2-BC46-64775A936DF0}" type="pres">
      <dgm:prSet presAssocID="{1F3D69CF-A662-4F0F-AB0D-81577AA3D969}" presName="tx1" presStyleLbl="revTx" presStyleIdx="4" presStyleCnt="7"/>
      <dgm:spPr/>
    </dgm:pt>
    <dgm:pt modelId="{C5A78BCB-578C-4C20-8C41-55E6D76B4ABB}" type="pres">
      <dgm:prSet presAssocID="{1F3D69CF-A662-4F0F-AB0D-81577AA3D969}" presName="vert1" presStyleCnt="0"/>
      <dgm:spPr/>
    </dgm:pt>
    <dgm:pt modelId="{EC3816BA-E17C-454E-85C1-55EFE202C1AB}" type="pres">
      <dgm:prSet presAssocID="{E834DA4C-E173-4637-9252-BCC2F5D86F43}" presName="thickLine" presStyleLbl="alignNode1" presStyleIdx="5" presStyleCnt="7"/>
      <dgm:spPr/>
    </dgm:pt>
    <dgm:pt modelId="{A69C8302-8E97-4B62-A938-304996E25A4C}" type="pres">
      <dgm:prSet presAssocID="{E834DA4C-E173-4637-9252-BCC2F5D86F43}" presName="horz1" presStyleCnt="0"/>
      <dgm:spPr/>
    </dgm:pt>
    <dgm:pt modelId="{B3074187-5F53-428E-813D-99B6E914A3D6}" type="pres">
      <dgm:prSet presAssocID="{E834DA4C-E173-4637-9252-BCC2F5D86F43}" presName="tx1" presStyleLbl="revTx" presStyleIdx="5" presStyleCnt="7"/>
      <dgm:spPr/>
    </dgm:pt>
    <dgm:pt modelId="{CDEB8E80-5F2F-48AA-916D-B048A5AAFCB7}" type="pres">
      <dgm:prSet presAssocID="{E834DA4C-E173-4637-9252-BCC2F5D86F43}" presName="vert1" presStyleCnt="0"/>
      <dgm:spPr/>
    </dgm:pt>
    <dgm:pt modelId="{12877A08-C76A-4598-B842-72A89F118496}" type="pres">
      <dgm:prSet presAssocID="{9F6C5AFD-231E-404E-BA50-851BABD0F3BE}" presName="thickLine" presStyleLbl="alignNode1" presStyleIdx="6" presStyleCnt="7"/>
      <dgm:spPr/>
    </dgm:pt>
    <dgm:pt modelId="{8B303F41-643C-4E7E-B11B-733FEDA046EA}" type="pres">
      <dgm:prSet presAssocID="{9F6C5AFD-231E-404E-BA50-851BABD0F3BE}" presName="horz1" presStyleCnt="0"/>
      <dgm:spPr/>
    </dgm:pt>
    <dgm:pt modelId="{C9A935BB-3577-4DE6-BA69-8A658E8712B5}" type="pres">
      <dgm:prSet presAssocID="{9F6C5AFD-231E-404E-BA50-851BABD0F3BE}" presName="tx1" presStyleLbl="revTx" presStyleIdx="6" presStyleCnt="7"/>
      <dgm:spPr/>
    </dgm:pt>
    <dgm:pt modelId="{AC8D01D3-9AC8-4C72-AA41-796532DAA65E}" type="pres">
      <dgm:prSet presAssocID="{9F6C5AFD-231E-404E-BA50-851BABD0F3BE}" presName="vert1" presStyleCnt="0"/>
      <dgm:spPr/>
    </dgm:pt>
  </dgm:ptLst>
  <dgm:cxnLst>
    <dgm:cxn modelId="{9337B509-F145-4175-8046-2EE5E992750E}" type="presOf" srcId="{1F3D69CF-A662-4F0F-AB0D-81577AA3D969}" destId="{25DC8AB7-20EB-4DC2-BC46-64775A936DF0}" srcOrd="0" destOrd="0" presId="urn:microsoft.com/office/officeart/2008/layout/LinedList"/>
    <dgm:cxn modelId="{6D20EC13-86C9-4354-9658-2F5A7C4A21A2}" type="presOf" srcId="{549E3613-09B0-4125-877A-6B948EFF16D2}" destId="{05C10309-CE4E-457E-8F3D-D736246085D4}" srcOrd="0" destOrd="0" presId="urn:microsoft.com/office/officeart/2008/layout/LinedList"/>
    <dgm:cxn modelId="{35147B16-122F-42D8-BA72-FDE4E1D79248}" srcId="{5707B3AD-7035-4D1A-88C8-3CF677968AE6}" destId="{9F6C5AFD-231E-404E-BA50-851BABD0F3BE}" srcOrd="6" destOrd="0" parTransId="{DC32E89D-D226-4480-9ABC-A8C0AEDD93D7}" sibTransId="{90430AAD-2A6F-45F1-8E9A-289395FFB3AE}"/>
    <dgm:cxn modelId="{46E18D16-5C19-4277-B7FD-E5C66B8FD5F3}" srcId="{5707B3AD-7035-4D1A-88C8-3CF677968AE6}" destId="{E834DA4C-E173-4637-9252-BCC2F5D86F43}" srcOrd="5" destOrd="0" parTransId="{A7DF8598-A752-42E1-9EDE-A0EE30881B2C}" sibTransId="{88EAED79-E525-49F9-AE10-934FAEF45E36}"/>
    <dgm:cxn modelId="{FCC9CA5F-A6A6-406C-BE5B-68FCEC9D6ED0}" type="presOf" srcId="{E834DA4C-E173-4637-9252-BCC2F5D86F43}" destId="{B3074187-5F53-428E-813D-99B6E914A3D6}" srcOrd="0" destOrd="0" presId="urn:microsoft.com/office/officeart/2008/layout/LinedList"/>
    <dgm:cxn modelId="{3388AC6C-C48A-4EA7-93C3-F89B8781664D}" srcId="{5707B3AD-7035-4D1A-88C8-3CF677968AE6}" destId="{746A23E1-D544-4164-8EE1-3A763A7E5E2F}" srcOrd="3" destOrd="0" parTransId="{8325EF4A-A121-4FE8-BB50-96DAF903A429}" sibTransId="{6EF2CE63-EE4A-4385-B2E3-D404F2E096D1}"/>
    <dgm:cxn modelId="{3E033C4E-9E65-4DBA-B6F2-BDA55A00C122}" type="presOf" srcId="{9F6C5AFD-231E-404E-BA50-851BABD0F3BE}" destId="{C9A935BB-3577-4DE6-BA69-8A658E8712B5}" srcOrd="0" destOrd="0" presId="urn:microsoft.com/office/officeart/2008/layout/LinedList"/>
    <dgm:cxn modelId="{9EB57D52-3108-4887-B3E8-D2E1738DFE34}" srcId="{5707B3AD-7035-4D1A-88C8-3CF677968AE6}" destId="{1F3D69CF-A662-4F0F-AB0D-81577AA3D969}" srcOrd="4" destOrd="0" parTransId="{DED220BD-3B36-48D7-B2E2-B36EF2106C27}" sibTransId="{1E5F6BD6-34A3-4A0C-AF25-7BC93ECE8B64}"/>
    <dgm:cxn modelId="{FC8A1655-DB2D-4EF7-B0DC-6C048A6A2455}" type="presOf" srcId="{746A23E1-D544-4164-8EE1-3A763A7E5E2F}" destId="{9332E6D2-E73A-4CA1-BE65-32D749CF85F1}" srcOrd="0" destOrd="0" presId="urn:microsoft.com/office/officeart/2008/layout/LinedList"/>
    <dgm:cxn modelId="{7B421DA4-8A18-4D2F-B474-CF5F880CB5F7}" srcId="{5707B3AD-7035-4D1A-88C8-3CF677968AE6}" destId="{D896617C-B451-4450-9685-FD99EE34DB4F}" srcOrd="1" destOrd="0" parTransId="{BAD85EA8-F98B-46F4-ABB9-743413D33921}" sibTransId="{AAAE6B26-1622-4056-9571-46C3853F01B2}"/>
    <dgm:cxn modelId="{9FC88BA5-0C46-415D-B24B-F82150388C52}" srcId="{5707B3AD-7035-4D1A-88C8-3CF677968AE6}" destId="{549E3613-09B0-4125-877A-6B948EFF16D2}" srcOrd="0" destOrd="0" parTransId="{A910B00A-7DAB-42C9-A775-61D2D9DF70F9}" sibTransId="{AF1A1020-B600-4B47-8030-B33CA628DD03}"/>
    <dgm:cxn modelId="{FBEB70C0-D34A-4A0C-AC4F-E9ECDF4C4C03}" type="presOf" srcId="{D896617C-B451-4450-9685-FD99EE34DB4F}" destId="{5F6111B3-3876-4337-8AE8-10712FA7F747}" srcOrd="0" destOrd="0" presId="urn:microsoft.com/office/officeart/2008/layout/LinedList"/>
    <dgm:cxn modelId="{D39EA6D8-E943-4894-8B80-7445B05EB6F0}" srcId="{5707B3AD-7035-4D1A-88C8-3CF677968AE6}" destId="{6B71E75A-33A6-4199-9322-D3A842379886}" srcOrd="2" destOrd="0" parTransId="{C165917C-4FF4-4711-8945-35D526698396}" sibTransId="{273D5348-1DBA-4633-858B-2CAFA46FEE30}"/>
    <dgm:cxn modelId="{D498B9E6-DCA9-42F9-9209-F3E33BC77E5C}" type="presOf" srcId="{5707B3AD-7035-4D1A-88C8-3CF677968AE6}" destId="{F3E530F5-6E5C-43B0-8A8F-15829135C220}" srcOrd="0" destOrd="0" presId="urn:microsoft.com/office/officeart/2008/layout/LinedList"/>
    <dgm:cxn modelId="{7CF107F1-82F7-4F22-BC9E-52F764B2FFD4}" type="presOf" srcId="{6B71E75A-33A6-4199-9322-D3A842379886}" destId="{0FA60017-3AA0-43C4-9CDC-B80B430CF57E}" srcOrd="0" destOrd="0" presId="urn:microsoft.com/office/officeart/2008/layout/LinedList"/>
    <dgm:cxn modelId="{5B9BCC43-AB2C-4309-99C6-D05174585790}" type="presParOf" srcId="{F3E530F5-6E5C-43B0-8A8F-15829135C220}" destId="{E3B96407-D27A-4CBB-9197-45BAA7B57753}" srcOrd="0" destOrd="0" presId="urn:microsoft.com/office/officeart/2008/layout/LinedList"/>
    <dgm:cxn modelId="{44897F0A-A159-43D8-A036-C7BEF32A7CD1}" type="presParOf" srcId="{F3E530F5-6E5C-43B0-8A8F-15829135C220}" destId="{8274039D-94FE-46E0-B369-B5051D597612}" srcOrd="1" destOrd="0" presId="urn:microsoft.com/office/officeart/2008/layout/LinedList"/>
    <dgm:cxn modelId="{36AEA795-4B14-4370-BC1D-3EE26965E7E6}" type="presParOf" srcId="{8274039D-94FE-46E0-B369-B5051D597612}" destId="{05C10309-CE4E-457E-8F3D-D736246085D4}" srcOrd="0" destOrd="0" presId="urn:microsoft.com/office/officeart/2008/layout/LinedList"/>
    <dgm:cxn modelId="{45BA3B06-342B-494E-B5CC-E092AAB57FB7}" type="presParOf" srcId="{8274039D-94FE-46E0-B369-B5051D597612}" destId="{027EC47E-B1A6-417C-8B48-F02789576E41}" srcOrd="1" destOrd="0" presId="urn:microsoft.com/office/officeart/2008/layout/LinedList"/>
    <dgm:cxn modelId="{A2A67407-0B43-43FB-BBF7-AECAAB5F5C8F}" type="presParOf" srcId="{F3E530F5-6E5C-43B0-8A8F-15829135C220}" destId="{77AC731B-D9FC-4702-9C25-A8D181DB7334}" srcOrd="2" destOrd="0" presId="urn:microsoft.com/office/officeart/2008/layout/LinedList"/>
    <dgm:cxn modelId="{180D7FC0-7370-4ADF-A852-CA545003E037}" type="presParOf" srcId="{F3E530F5-6E5C-43B0-8A8F-15829135C220}" destId="{9086E519-A337-412F-8791-926D60A82096}" srcOrd="3" destOrd="0" presId="urn:microsoft.com/office/officeart/2008/layout/LinedList"/>
    <dgm:cxn modelId="{BC429121-2F70-47A0-B4AD-4A034E729B60}" type="presParOf" srcId="{9086E519-A337-412F-8791-926D60A82096}" destId="{5F6111B3-3876-4337-8AE8-10712FA7F747}" srcOrd="0" destOrd="0" presId="urn:microsoft.com/office/officeart/2008/layout/LinedList"/>
    <dgm:cxn modelId="{C956421B-3B5C-42F8-AD8B-78D7196C852A}" type="presParOf" srcId="{9086E519-A337-412F-8791-926D60A82096}" destId="{2754FB5C-0863-43F9-B92E-B5571B097015}" srcOrd="1" destOrd="0" presId="urn:microsoft.com/office/officeart/2008/layout/LinedList"/>
    <dgm:cxn modelId="{E30C863C-2C5E-4156-846E-D60F5426805A}" type="presParOf" srcId="{F3E530F5-6E5C-43B0-8A8F-15829135C220}" destId="{7F7EDCE4-92E9-4F42-9289-EAD0CDA95A62}" srcOrd="4" destOrd="0" presId="urn:microsoft.com/office/officeart/2008/layout/LinedList"/>
    <dgm:cxn modelId="{AB506207-AED7-4EC7-BBC9-EF9F2D897246}" type="presParOf" srcId="{F3E530F5-6E5C-43B0-8A8F-15829135C220}" destId="{5C67AF3B-BE2F-484C-B4AD-69A6F31F5034}" srcOrd="5" destOrd="0" presId="urn:microsoft.com/office/officeart/2008/layout/LinedList"/>
    <dgm:cxn modelId="{8433335B-E983-4293-A56C-B5A371A63E45}" type="presParOf" srcId="{5C67AF3B-BE2F-484C-B4AD-69A6F31F5034}" destId="{0FA60017-3AA0-43C4-9CDC-B80B430CF57E}" srcOrd="0" destOrd="0" presId="urn:microsoft.com/office/officeart/2008/layout/LinedList"/>
    <dgm:cxn modelId="{BD5E7954-11FC-46EF-ADD4-820743C9CDF9}" type="presParOf" srcId="{5C67AF3B-BE2F-484C-B4AD-69A6F31F5034}" destId="{C116B26B-CD69-44DB-9C68-5D35E3E985F8}" srcOrd="1" destOrd="0" presId="urn:microsoft.com/office/officeart/2008/layout/LinedList"/>
    <dgm:cxn modelId="{942F34F1-B7E8-4427-868F-7B27AB99A857}" type="presParOf" srcId="{F3E530F5-6E5C-43B0-8A8F-15829135C220}" destId="{DA8C2C8C-D81A-4D91-A2FE-E49B917DC92F}" srcOrd="6" destOrd="0" presId="urn:microsoft.com/office/officeart/2008/layout/LinedList"/>
    <dgm:cxn modelId="{753AFAB1-5E5E-4EFC-B268-EE558DCA6522}" type="presParOf" srcId="{F3E530F5-6E5C-43B0-8A8F-15829135C220}" destId="{13554529-E2D3-4E4C-8FB4-B3A486CECB12}" srcOrd="7" destOrd="0" presId="urn:microsoft.com/office/officeart/2008/layout/LinedList"/>
    <dgm:cxn modelId="{288E9ED4-7E03-4DDF-A174-7C1405C184BE}" type="presParOf" srcId="{13554529-E2D3-4E4C-8FB4-B3A486CECB12}" destId="{9332E6D2-E73A-4CA1-BE65-32D749CF85F1}" srcOrd="0" destOrd="0" presId="urn:microsoft.com/office/officeart/2008/layout/LinedList"/>
    <dgm:cxn modelId="{D651FB86-BC20-4D8E-A6BB-C70D0777EC10}" type="presParOf" srcId="{13554529-E2D3-4E4C-8FB4-B3A486CECB12}" destId="{A51BD6F3-9C45-4F66-A695-4C8DD727BC11}" srcOrd="1" destOrd="0" presId="urn:microsoft.com/office/officeart/2008/layout/LinedList"/>
    <dgm:cxn modelId="{A0D8FB67-7EA2-4F3E-8464-70CA4DF917B9}" type="presParOf" srcId="{F3E530F5-6E5C-43B0-8A8F-15829135C220}" destId="{278A8605-59C0-4AF7-A849-9E6B5E82937A}" srcOrd="8" destOrd="0" presId="urn:microsoft.com/office/officeart/2008/layout/LinedList"/>
    <dgm:cxn modelId="{92A42452-0F32-4BFD-B190-D7C223A7FD41}" type="presParOf" srcId="{F3E530F5-6E5C-43B0-8A8F-15829135C220}" destId="{214DD3DB-2CBC-4CEB-AC99-0AA71C9AA89E}" srcOrd="9" destOrd="0" presId="urn:microsoft.com/office/officeart/2008/layout/LinedList"/>
    <dgm:cxn modelId="{AFBEFB61-D017-407C-9307-E9EDCFE27028}" type="presParOf" srcId="{214DD3DB-2CBC-4CEB-AC99-0AA71C9AA89E}" destId="{25DC8AB7-20EB-4DC2-BC46-64775A936DF0}" srcOrd="0" destOrd="0" presId="urn:microsoft.com/office/officeart/2008/layout/LinedList"/>
    <dgm:cxn modelId="{BDEDA700-8422-4089-BCAF-05A04E333AF2}" type="presParOf" srcId="{214DD3DB-2CBC-4CEB-AC99-0AA71C9AA89E}" destId="{C5A78BCB-578C-4C20-8C41-55E6D76B4ABB}" srcOrd="1" destOrd="0" presId="urn:microsoft.com/office/officeart/2008/layout/LinedList"/>
    <dgm:cxn modelId="{F8E7E537-C82E-47C6-B19A-9566DC0DE8C6}" type="presParOf" srcId="{F3E530F5-6E5C-43B0-8A8F-15829135C220}" destId="{EC3816BA-E17C-454E-85C1-55EFE202C1AB}" srcOrd="10" destOrd="0" presId="urn:microsoft.com/office/officeart/2008/layout/LinedList"/>
    <dgm:cxn modelId="{F56E4181-B053-4994-8C45-B0CC86AF2B05}" type="presParOf" srcId="{F3E530F5-6E5C-43B0-8A8F-15829135C220}" destId="{A69C8302-8E97-4B62-A938-304996E25A4C}" srcOrd="11" destOrd="0" presId="urn:microsoft.com/office/officeart/2008/layout/LinedList"/>
    <dgm:cxn modelId="{BA7FE1F6-480B-4728-9D94-194E888AEBCC}" type="presParOf" srcId="{A69C8302-8E97-4B62-A938-304996E25A4C}" destId="{B3074187-5F53-428E-813D-99B6E914A3D6}" srcOrd="0" destOrd="0" presId="urn:microsoft.com/office/officeart/2008/layout/LinedList"/>
    <dgm:cxn modelId="{5394BC74-CC7E-430B-BFC2-076FB06F20F7}" type="presParOf" srcId="{A69C8302-8E97-4B62-A938-304996E25A4C}" destId="{CDEB8E80-5F2F-48AA-916D-B048A5AAFCB7}" srcOrd="1" destOrd="0" presId="urn:microsoft.com/office/officeart/2008/layout/LinedList"/>
    <dgm:cxn modelId="{88DCD3DB-6443-4D64-A57E-BBE3609FBF4C}" type="presParOf" srcId="{F3E530F5-6E5C-43B0-8A8F-15829135C220}" destId="{12877A08-C76A-4598-B842-72A89F118496}" srcOrd="12" destOrd="0" presId="urn:microsoft.com/office/officeart/2008/layout/LinedList"/>
    <dgm:cxn modelId="{FA07F249-87AD-48AE-8D40-BF106963CD5B}" type="presParOf" srcId="{F3E530F5-6E5C-43B0-8A8F-15829135C220}" destId="{8B303F41-643C-4E7E-B11B-733FEDA046EA}" srcOrd="13" destOrd="0" presId="urn:microsoft.com/office/officeart/2008/layout/LinedList"/>
    <dgm:cxn modelId="{91540A1C-AB95-4D21-8CA1-5FD2987B62F6}" type="presParOf" srcId="{8B303F41-643C-4E7E-B11B-733FEDA046EA}" destId="{C9A935BB-3577-4DE6-BA69-8A658E8712B5}" srcOrd="0" destOrd="0" presId="urn:microsoft.com/office/officeart/2008/layout/LinedList"/>
    <dgm:cxn modelId="{6E1386ED-908F-417C-89C6-4AA89BA2A287}" type="presParOf" srcId="{8B303F41-643C-4E7E-B11B-733FEDA046EA}" destId="{AC8D01D3-9AC8-4C72-AA41-796532DAA6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DDD150-1C64-4400-A576-B1BC86208EB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3AC3124-BF48-4E8C-B14C-A67E583183FD}">
      <dgm:prSet/>
      <dgm:spPr/>
      <dgm:t>
        <a:bodyPr/>
        <a:lstStyle/>
        <a:p>
          <a:r>
            <a:rPr lang="en-US"/>
            <a:t>The issue of inadmissibility arises initially when a person appears before a U.S. consul overseas seeking permission to come to the United States.</a:t>
          </a:r>
        </a:p>
      </dgm:t>
    </dgm:pt>
    <dgm:pt modelId="{A94F767E-7E2D-4C84-AFF7-766CA7CEB651}" type="parTrans" cxnId="{B744C77A-04B6-43E6-8D74-4B019F73D42F}">
      <dgm:prSet/>
      <dgm:spPr/>
      <dgm:t>
        <a:bodyPr/>
        <a:lstStyle/>
        <a:p>
          <a:endParaRPr lang="en-US"/>
        </a:p>
      </dgm:t>
    </dgm:pt>
    <dgm:pt modelId="{8E27205C-4F09-48C8-88D7-9408ED4430CD}" type="sibTrans" cxnId="{B744C77A-04B6-43E6-8D74-4B019F73D42F}">
      <dgm:prSet/>
      <dgm:spPr/>
      <dgm:t>
        <a:bodyPr/>
        <a:lstStyle/>
        <a:p>
          <a:endParaRPr lang="en-US"/>
        </a:p>
      </dgm:t>
    </dgm:pt>
    <dgm:pt modelId="{147E053B-0966-40F0-8BA3-5A8F0957DE18}">
      <dgm:prSet/>
      <dgm:spPr/>
      <dgm:t>
        <a:bodyPr/>
        <a:lstStyle/>
        <a:p>
          <a:r>
            <a:rPr lang="en-US"/>
            <a:t>Usually, a request for an immigrant or nonimmigrant visa or a parole document.  It arises again when the person arrives at the port of entry (airport, seaport, or land port) seeking admission.</a:t>
          </a:r>
        </a:p>
      </dgm:t>
    </dgm:pt>
    <dgm:pt modelId="{55389C59-1593-4F98-8CE4-433A15D78B1C}" type="parTrans" cxnId="{222ADA5C-40DA-48F0-90B0-31536CC0B381}">
      <dgm:prSet/>
      <dgm:spPr/>
      <dgm:t>
        <a:bodyPr/>
        <a:lstStyle/>
        <a:p>
          <a:endParaRPr lang="en-US"/>
        </a:p>
      </dgm:t>
    </dgm:pt>
    <dgm:pt modelId="{F98F4B96-66F8-4B13-B1FC-1EDDE43AF119}" type="sibTrans" cxnId="{222ADA5C-40DA-48F0-90B0-31536CC0B381}">
      <dgm:prSet/>
      <dgm:spPr/>
      <dgm:t>
        <a:bodyPr/>
        <a:lstStyle/>
        <a:p>
          <a:endParaRPr lang="en-US"/>
        </a:p>
      </dgm:t>
    </dgm:pt>
    <dgm:pt modelId="{E0F5B539-F433-457C-94A3-773F2301E413}">
      <dgm:prSet/>
      <dgm:spPr/>
      <dgm:t>
        <a:bodyPr/>
        <a:lstStyle/>
        <a:p>
          <a:r>
            <a:rPr lang="en-US"/>
            <a:t>At this point, the person is subject to “inspection,” whereby a U.S. Customs and Border Protection (CBP) officer considers whether the person is admissible.</a:t>
          </a:r>
        </a:p>
      </dgm:t>
    </dgm:pt>
    <dgm:pt modelId="{F949524D-AC55-4FA6-9079-76DB224AA4D4}" type="parTrans" cxnId="{9943B7BA-1206-4EF9-A183-80B320865237}">
      <dgm:prSet/>
      <dgm:spPr/>
      <dgm:t>
        <a:bodyPr/>
        <a:lstStyle/>
        <a:p>
          <a:endParaRPr lang="en-US"/>
        </a:p>
      </dgm:t>
    </dgm:pt>
    <dgm:pt modelId="{ECB042FF-D20C-4795-991A-0FA31ACE2B1F}" type="sibTrans" cxnId="{9943B7BA-1206-4EF9-A183-80B320865237}">
      <dgm:prSet/>
      <dgm:spPr/>
      <dgm:t>
        <a:bodyPr/>
        <a:lstStyle/>
        <a:p>
          <a:endParaRPr lang="en-US"/>
        </a:p>
      </dgm:t>
    </dgm:pt>
    <dgm:pt modelId="{939EADD8-3FC4-4033-8F92-E980C6245D09}" type="pres">
      <dgm:prSet presAssocID="{68DDD150-1C64-4400-A576-B1BC86208EB1}" presName="outerComposite" presStyleCnt="0">
        <dgm:presLayoutVars>
          <dgm:chMax val="5"/>
          <dgm:dir/>
          <dgm:resizeHandles val="exact"/>
        </dgm:presLayoutVars>
      </dgm:prSet>
      <dgm:spPr/>
    </dgm:pt>
    <dgm:pt modelId="{C2929980-AE3D-439C-96FD-C7F20EFE7FE3}" type="pres">
      <dgm:prSet presAssocID="{68DDD150-1C64-4400-A576-B1BC86208EB1}" presName="dummyMaxCanvas" presStyleCnt="0">
        <dgm:presLayoutVars/>
      </dgm:prSet>
      <dgm:spPr/>
    </dgm:pt>
    <dgm:pt modelId="{07A21CC2-0111-4F10-BD6A-1EF10E1A3DD2}" type="pres">
      <dgm:prSet presAssocID="{68DDD150-1C64-4400-A576-B1BC86208EB1}" presName="ThreeNodes_1" presStyleLbl="node1" presStyleIdx="0" presStyleCnt="3">
        <dgm:presLayoutVars>
          <dgm:bulletEnabled val="1"/>
        </dgm:presLayoutVars>
      </dgm:prSet>
      <dgm:spPr/>
    </dgm:pt>
    <dgm:pt modelId="{FC943EE1-8028-4C03-BB0F-7DB059A5E0F5}" type="pres">
      <dgm:prSet presAssocID="{68DDD150-1C64-4400-A576-B1BC86208EB1}" presName="ThreeNodes_2" presStyleLbl="node1" presStyleIdx="1" presStyleCnt="3">
        <dgm:presLayoutVars>
          <dgm:bulletEnabled val="1"/>
        </dgm:presLayoutVars>
      </dgm:prSet>
      <dgm:spPr/>
    </dgm:pt>
    <dgm:pt modelId="{850ABE83-4F92-4043-A968-708FA1726C4C}" type="pres">
      <dgm:prSet presAssocID="{68DDD150-1C64-4400-A576-B1BC86208EB1}" presName="ThreeNodes_3" presStyleLbl="node1" presStyleIdx="2" presStyleCnt="3">
        <dgm:presLayoutVars>
          <dgm:bulletEnabled val="1"/>
        </dgm:presLayoutVars>
      </dgm:prSet>
      <dgm:spPr/>
    </dgm:pt>
    <dgm:pt modelId="{F1400E38-CFA5-4E53-8855-9A0EA732F925}" type="pres">
      <dgm:prSet presAssocID="{68DDD150-1C64-4400-A576-B1BC86208EB1}" presName="ThreeConn_1-2" presStyleLbl="fgAccFollowNode1" presStyleIdx="0" presStyleCnt="2">
        <dgm:presLayoutVars>
          <dgm:bulletEnabled val="1"/>
        </dgm:presLayoutVars>
      </dgm:prSet>
      <dgm:spPr/>
    </dgm:pt>
    <dgm:pt modelId="{5BB8BDF2-9C34-4960-BF78-00C75385C693}" type="pres">
      <dgm:prSet presAssocID="{68DDD150-1C64-4400-A576-B1BC86208EB1}" presName="ThreeConn_2-3" presStyleLbl="fgAccFollowNode1" presStyleIdx="1" presStyleCnt="2">
        <dgm:presLayoutVars>
          <dgm:bulletEnabled val="1"/>
        </dgm:presLayoutVars>
      </dgm:prSet>
      <dgm:spPr/>
    </dgm:pt>
    <dgm:pt modelId="{6BC7B2EC-3668-49F0-ABB4-87930CE2DEC8}" type="pres">
      <dgm:prSet presAssocID="{68DDD150-1C64-4400-A576-B1BC86208EB1}" presName="ThreeNodes_1_text" presStyleLbl="node1" presStyleIdx="2" presStyleCnt="3">
        <dgm:presLayoutVars>
          <dgm:bulletEnabled val="1"/>
        </dgm:presLayoutVars>
      </dgm:prSet>
      <dgm:spPr/>
    </dgm:pt>
    <dgm:pt modelId="{87CBEB23-75F0-44E6-90A3-25B1CCB316A3}" type="pres">
      <dgm:prSet presAssocID="{68DDD150-1C64-4400-A576-B1BC86208EB1}" presName="ThreeNodes_2_text" presStyleLbl="node1" presStyleIdx="2" presStyleCnt="3">
        <dgm:presLayoutVars>
          <dgm:bulletEnabled val="1"/>
        </dgm:presLayoutVars>
      </dgm:prSet>
      <dgm:spPr/>
    </dgm:pt>
    <dgm:pt modelId="{413823D6-69EB-415C-8341-2B5D82260F4B}" type="pres">
      <dgm:prSet presAssocID="{68DDD150-1C64-4400-A576-B1BC86208EB1}" presName="ThreeNodes_3_text" presStyleLbl="node1" presStyleIdx="2" presStyleCnt="3">
        <dgm:presLayoutVars>
          <dgm:bulletEnabled val="1"/>
        </dgm:presLayoutVars>
      </dgm:prSet>
      <dgm:spPr/>
    </dgm:pt>
  </dgm:ptLst>
  <dgm:cxnLst>
    <dgm:cxn modelId="{B153D121-0965-419D-BD30-2AAE27B83B91}" type="presOf" srcId="{147E053B-0966-40F0-8BA3-5A8F0957DE18}" destId="{FC943EE1-8028-4C03-BB0F-7DB059A5E0F5}" srcOrd="0" destOrd="0" presId="urn:microsoft.com/office/officeart/2005/8/layout/vProcess5"/>
    <dgm:cxn modelId="{222ADA5C-40DA-48F0-90B0-31536CC0B381}" srcId="{68DDD150-1C64-4400-A576-B1BC86208EB1}" destId="{147E053B-0966-40F0-8BA3-5A8F0957DE18}" srcOrd="1" destOrd="0" parTransId="{55389C59-1593-4F98-8CE4-433A15D78B1C}" sibTransId="{F98F4B96-66F8-4B13-B1FC-1EDDE43AF119}"/>
    <dgm:cxn modelId="{4BC2C26D-DD06-4328-B5C4-90E03FD2912E}" type="presOf" srcId="{F3AC3124-BF48-4E8C-B14C-A67E583183FD}" destId="{07A21CC2-0111-4F10-BD6A-1EF10E1A3DD2}" srcOrd="0" destOrd="0" presId="urn:microsoft.com/office/officeart/2005/8/layout/vProcess5"/>
    <dgm:cxn modelId="{B744C77A-04B6-43E6-8D74-4B019F73D42F}" srcId="{68DDD150-1C64-4400-A576-B1BC86208EB1}" destId="{F3AC3124-BF48-4E8C-B14C-A67E583183FD}" srcOrd="0" destOrd="0" parTransId="{A94F767E-7E2D-4C84-AFF7-766CA7CEB651}" sibTransId="{8E27205C-4F09-48C8-88D7-9408ED4430CD}"/>
    <dgm:cxn modelId="{F3463F83-FCA5-4C90-8856-A83160511B5E}" type="presOf" srcId="{E0F5B539-F433-457C-94A3-773F2301E413}" destId="{413823D6-69EB-415C-8341-2B5D82260F4B}" srcOrd="1" destOrd="0" presId="urn:microsoft.com/office/officeart/2005/8/layout/vProcess5"/>
    <dgm:cxn modelId="{77818E84-C0FB-471C-8FBC-6D7425D1DA49}" type="presOf" srcId="{8E27205C-4F09-48C8-88D7-9408ED4430CD}" destId="{F1400E38-CFA5-4E53-8855-9A0EA732F925}" srcOrd="0" destOrd="0" presId="urn:microsoft.com/office/officeart/2005/8/layout/vProcess5"/>
    <dgm:cxn modelId="{17A6808F-D9FF-445B-A89A-35B487446638}" type="presOf" srcId="{F98F4B96-66F8-4B13-B1FC-1EDDE43AF119}" destId="{5BB8BDF2-9C34-4960-BF78-00C75385C693}" srcOrd="0" destOrd="0" presId="urn:microsoft.com/office/officeart/2005/8/layout/vProcess5"/>
    <dgm:cxn modelId="{D03C7CA5-85E2-430C-A909-C0707B1B96C3}" type="presOf" srcId="{F3AC3124-BF48-4E8C-B14C-A67E583183FD}" destId="{6BC7B2EC-3668-49F0-ABB4-87930CE2DEC8}" srcOrd="1" destOrd="0" presId="urn:microsoft.com/office/officeart/2005/8/layout/vProcess5"/>
    <dgm:cxn modelId="{37B261AC-74C0-4B0E-8F90-F95B7D815104}" type="presOf" srcId="{E0F5B539-F433-457C-94A3-773F2301E413}" destId="{850ABE83-4F92-4043-A968-708FA1726C4C}" srcOrd="0" destOrd="0" presId="urn:microsoft.com/office/officeart/2005/8/layout/vProcess5"/>
    <dgm:cxn modelId="{9943B7BA-1206-4EF9-A183-80B320865237}" srcId="{68DDD150-1C64-4400-A576-B1BC86208EB1}" destId="{E0F5B539-F433-457C-94A3-773F2301E413}" srcOrd="2" destOrd="0" parTransId="{F949524D-AC55-4FA6-9079-76DB224AA4D4}" sibTransId="{ECB042FF-D20C-4795-991A-0FA31ACE2B1F}"/>
    <dgm:cxn modelId="{1FCE0AEB-6A1B-4709-B151-584E3FC42780}" type="presOf" srcId="{68DDD150-1C64-4400-A576-B1BC86208EB1}" destId="{939EADD8-3FC4-4033-8F92-E980C6245D09}" srcOrd="0" destOrd="0" presId="urn:microsoft.com/office/officeart/2005/8/layout/vProcess5"/>
    <dgm:cxn modelId="{41FE17F2-B82B-49D9-A722-BC6D73A901E9}" type="presOf" srcId="{147E053B-0966-40F0-8BA3-5A8F0957DE18}" destId="{87CBEB23-75F0-44E6-90A3-25B1CCB316A3}" srcOrd="1" destOrd="0" presId="urn:microsoft.com/office/officeart/2005/8/layout/vProcess5"/>
    <dgm:cxn modelId="{752A7EFE-83E6-44C7-A450-F748B321B070}" type="presParOf" srcId="{939EADD8-3FC4-4033-8F92-E980C6245D09}" destId="{C2929980-AE3D-439C-96FD-C7F20EFE7FE3}" srcOrd="0" destOrd="0" presId="urn:microsoft.com/office/officeart/2005/8/layout/vProcess5"/>
    <dgm:cxn modelId="{36E632EA-AF77-47BE-A2C1-9A1129D57619}" type="presParOf" srcId="{939EADD8-3FC4-4033-8F92-E980C6245D09}" destId="{07A21CC2-0111-4F10-BD6A-1EF10E1A3DD2}" srcOrd="1" destOrd="0" presId="urn:microsoft.com/office/officeart/2005/8/layout/vProcess5"/>
    <dgm:cxn modelId="{DD48355E-B13E-4C4D-A849-4CA8C3BAA123}" type="presParOf" srcId="{939EADD8-3FC4-4033-8F92-E980C6245D09}" destId="{FC943EE1-8028-4C03-BB0F-7DB059A5E0F5}" srcOrd="2" destOrd="0" presId="urn:microsoft.com/office/officeart/2005/8/layout/vProcess5"/>
    <dgm:cxn modelId="{262EC143-6130-438A-9944-7E6C7C1895FC}" type="presParOf" srcId="{939EADD8-3FC4-4033-8F92-E980C6245D09}" destId="{850ABE83-4F92-4043-A968-708FA1726C4C}" srcOrd="3" destOrd="0" presId="urn:microsoft.com/office/officeart/2005/8/layout/vProcess5"/>
    <dgm:cxn modelId="{3F3756BF-ABAB-4ACE-B0B1-CF68BC15D48A}" type="presParOf" srcId="{939EADD8-3FC4-4033-8F92-E980C6245D09}" destId="{F1400E38-CFA5-4E53-8855-9A0EA732F925}" srcOrd="4" destOrd="0" presId="urn:microsoft.com/office/officeart/2005/8/layout/vProcess5"/>
    <dgm:cxn modelId="{12EB521F-015A-4BC7-8F08-E44ABB7F60E8}" type="presParOf" srcId="{939EADD8-3FC4-4033-8F92-E980C6245D09}" destId="{5BB8BDF2-9C34-4960-BF78-00C75385C693}" srcOrd="5" destOrd="0" presId="urn:microsoft.com/office/officeart/2005/8/layout/vProcess5"/>
    <dgm:cxn modelId="{D67FB20B-E624-4D53-A18D-FC9CE11CFF0D}" type="presParOf" srcId="{939EADD8-3FC4-4033-8F92-E980C6245D09}" destId="{6BC7B2EC-3668-49F0-ABB4-87930CE2DEC8}" srcOrd="6" destOrd="0" presId="urn:microsoft.com/office/officeart/2005/8/layout/vProcess5"/>
    <dgm:cxn modelId="{68C3B8F8-68D2-4146-B352-B3240EA3A3DB}" type="presParOf" srcId="{939EADD8-3FC4-4033-8F92-E980C6245D09}" destId="{87CBEB23-75F0-44E6-90A3-25B1CCB316A3}" srcOrd="7" destOrd="0" presId="urn:microsoft.com/office/officeart/2005/8/layout/vProcess5"/>
    <dgm:cxn modelId="{870FDEA7-4AF0-47BC-8AD5-73D3C2FF3EEC}" type="presParOf" srcId="{939EADD8-3FC4-4033-8F92-E980C6245D09}" destId="{413823D6-69EB-415C-8341-2B5D82260F4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28677-F524-4F90-B407-D6FE151B643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58D273D-12E4-4912-B11B-019C5510B0C0}">
      <dgm:prSet/>
      <dgm:spPr/>
      <dgm:t>
        <a:bodyPr/>
        <a:lstStyle/>
        <a:p>
          <a:r>
            <a:rPr lang="en-US"/>
            <a:t>When a person arrives under the Visa Waiver Program, he or she can be summarily denied admission, paroled or admitted.</a:t>
          </a:r>
        </a:p>
      </dgm:t>
    </dgm:pt>
    <dgm:pt modelId="{2C657AD3-F589-420B-BF57-07FB7AE47BCC}" type="parTrans" cxnId="{760DAD6A-98E2-46EA-82CB-27F89CF74EB5}">
      <dgm:prSet/>
      <dgm:spPr/>
      <dgm:t>
        <a:bodyPr/>
        <a:lstStyle/>
        <a:p>
          <a:endParaRPr lang="en-US"/>
        </a:p>
      </dgm:t>
    </dgm:pt>
    <dgm:pt modelId="{640DFCC5-CFFB-41FE-AED8-DE737C74E6B5}" type="sibTrans" cxnId="{760DAD6A-98E2-46EA-82CB-27F89CF74EB5}">
      <dgm:prSet/>
      <dgm:spPr/>
      <dgm:t>
        <a:bodyPr/>
        <a:lstStyle/>
        <a:p>
          <a:endParaRPr lang="en-US"/>
        </a:p>
      </dgm:t>
    </dgm:pt>
    <dgm:pt modelId="{74EF81A4-2101-426E-B75F-2C28F3157783}">
      <dgm:prSet/>
      <dgm:spPr/>
      <dgm:t>
        <a:bodyPr/>
        <a:lstStyle/>
        <a:p>
          <a:r>
            <a:rPr lang="en-US"/>
            <a:t>As long as a person has not been formally admitted into the country, he or she remains subject to the inadmissibility grounds.</a:t>
          </a:r>
        </a:p>
      </dgm:t>
    </dgm:pt>
    <dgm:pt modelId="{FFD1F31D-D721-49FA-AA3F-8A05EE0F0556}" type="parTrans" cxnId="{878BEC96-18CC-4F2D-95A7-046E099F7ABF}">
      <dgm:prSet/>
      <dgm:spPr/>
      <dgm:t>
        <a:bodyPr/>
        <a:lstStyle/>
        <a:p>
          <a:endParaRPr lang="en-US"/>
        </a:p>
      </dgm:t>
    </dgm:pt>
    <dgm:pt modelId="{DA6E4D41-113B-4211-9DC8-B7CA2DD5916C}" type="sibTrans" cxnId="{878BEC96-18CC-4F2D-95A7-046E099F7ABF}">
      <dgm:prSet/>
      <dgm:spPr/>
      <dgm:t>
        <a:bodyPr/>
        <a:lstStyle/>
        <a:p>
          <a:endParaRPr lang="en-US"/>
        </a:p>
      </dgm:t>
    </dgm:pt>
    <dgm:pt modelId="{0AE7EE48-F550-4F7B-8F4A-A9A6C36BB0D2}">
      <dgm:prSet/>
      <dgm:spPr/>
      <dgm:t>
        <a:bodyPr/>
        <a:lstStyle/>
        <a:p>
          <a:r>
            <a:rPr lang="en-US"/>
            <a:t>The question of inadmissibility remains relevant in certain circumstances, even if the person was initially admitted to the United States.</a:t>
          </a:r>
        </a:p>
      </dgm:t>
    </dgm:pt>
    <dgm:pt modelId="{4189B5D6-B1E9-44B4-8E47-931080FE7067}" type="parTrans" cxnId="{8A4B6062-EB90-45AE-97A5-337CE34C370A}">
      <dgm:prSet/>
      <dgm:spPr/>
      <dgm:t>
        <a:bodyPr/>
        <a:lstStyle/>
        <a:p>
          <a:endParaRPr lang="en-US"/>
        </a:p>
      </dgm:t>
    </dgm:pt>
    <dgm:pt modelId="{78844E3F-B4D1-4341-AD31-7C351AD1B829}" type="sibTrans" cxnId="{8A4B6062-EB90-45AE-97A5-337CE34C370A}">
      <dgm:prSet/>
      <dgm:spPr/>
      <dgm:t>
        <a:bodyPr/>
        <a:lstStyle/>
        <a:p>
          <a:endParaRPr lang="en-US"/>
        </a:p>
      </dgm:t>
    </dgm:pt>
    <dgm:pt modelId="{FA90F41B-2C96-4291-86A9-2C45EB4033FF}">
      <dgm:prSet/>
      <dgm:spPr/>
      <dgm:t>
        <a:bodyPr/>
        <a:lstStyle/>
        <a:p>
          <a:r>
            <a:rPr lang="en-US"/>
            <a:t>By the terms of the immigration statute, if a person previously admitted later seeks lawful permanent resident (LPR) status, he or she will be required to overcome the inadmissibility provisions.</a:t>
          </a:r>
        </a:p>
      </dgm:t>
    </dgm:pt>
    <dgm:pt modelId="{0DACE63C-8F28-4857-A3CD-0786E3165366}" type="parTrans" cxnId="{8A163DDD-BAF0-4F1F-AA5E-CAAAF9294027}">
      <dgm:prSet/>
      <dgm:spPr/>
      <dgm:t>
        <a:bodyPr/>
        <a:lstStyle/>
        <a:p>
          <a:endParaRPr lang="en-US"/>
        </a:p>
      </dgm:t>
    </dgm:pt>
    <dgm:pt modelId="{CB25427E-C4CF-4AD5-A054-E8448C02A1B2}" type="sibTrans" cxnId="{8A163DDD-BAF0-4F1F-AA5E-CAAAF9294027}">
      <dgm:prSet/>
      <dgm:spPr/>
      <dgm:t>
        <a:bodyPr/>
        <a:lstStyle/>
        <a:p>
          <a:endParaRPr lang="en-US"/>
        </a:p>
      </dgm:t>
    </dgm:pt>
    <dgm:pt modelId="{7A0A24A6-89DA-4F1F-B016-035303768A90}" type="pres">
      <dgm:prSet presAssocID="{60E28677-F524-4F90-B407-D6FE151B643C}" presName="vert0" presStyleCnt="0">
        <dgm:presLayoutVars>
          <dgm:dir/>
          <dgm:animOne val="branch"/>
          <dgm:animLvl val="lvl"/>
        </dgm:presLayoutVars>
      </dgm:prSet>
      <dgm:spPr/>
    </dgm:pt>
    <dgm:pt modelId="{0D838D51-5A23-42B7-BF3C-B5A22B77F878}" type="pres">
      <dgm:prSet presAssocID="{858D273D-12E4-4912-B11B-019C5510B0C0}" presName="thickLine" presStyleLbl="alignNode1" presStyleIdx="0" presStyleCnt="4"/>
      <dgm:spPr/>
    </dgm:pt>
    <dgm:pt modelId="{9D122835-1628-48BA-82D8-7B1848AF9D87}" type="pres">
      <dgm:prSet presAssocID="{858D273D-12E4-4912-B11B-019C5510B0C0}" presName="horz1" presStyleCnt="0"/>
      <dgm:spPr/>
    </dgm:pt>
    <dgm:pt modelId="{7FEB8E26-4663-4896-B322-C933B08F791C}" type="pres">
      <dgm:prSet presAssocID="{858D273D-12E4-4912-B11B-019C5510B0C0}" presName="tx1" presStyleLbl="revTx" presStyleIdx="0" presStyleCnt="4"/>
      <dgm:spPr/>
    </dgm:pt>
    <dgm:pt modelId="{6123B3DB-4BBC-471E-AF5B-C8ECC35CAB58}" type="pres">
      <dgm:prSet presAssocID="{858D273D-12E4-4912-B11B-019C5510B0C0}" presName="vert1" presStyleCnt="0"/>
      <dgm:spPr/>
    </dgm:pt>
    <dgm:pt modelId="{2C078255-4ED3-40D9-87EF-C38C24D542EC}" type="pres">
      <dgm:prSet presAssocID="{74EF81A4-2101-426E-B75F-2C28F3157783}" presName="thickLine" presStyleLbl="alignNode1" presStyleIdx="1" presStyleCnt="4"/>
      <dgm:spPr/>
    </dgm:pt>
    <dgm:pt modelId="{D86531B1-1856-481E-9723-F51D96CCA307}" type="pres">
      <dgm:prSet presAssocID="{74EF81A4-2101-426E-B75F-2C28F3157783}" presName="horz1" presStyleCnt="0"/>
      <dgm:spPr/>
    </dgm:pt>
    <dgm:pt modelId="{77295299-8661-4218-99A0-24C525DC803A}" type="pres">
      <dgm:prSet presAssocID="{74EF81A4-2101-426E-B75F-2C28F3157783}" presName="tx1" presStyleLbl="revTx" presStyleIdx="1" presStyleCnt="4"/>
      <dgm:spPr/>
    </dgm:pt>
    <dgm:pt modelId="{B390243C-20AC-4228-A238-5CF0801F9D31}" type="pres">
      <dgm:prSet presAssocID="{74EF81A4-2101-426E-B75F-2C28F3157783}" presName="vert1" presStyleCnt="0"/>
      <dgm:spPr/>
    </dgm:pt>
    <dgm:pt modelId="{2C201FE9-47D3-4211-8E8F-575409E9684A}" type="pres">
      <dgm:prSet presAssocID="{0AE7EE48-F550-4F7B-8F4A-A9A6C36BB0D2}" presName="thickLine" presStyleLbl="alignNode1" presStyleIdx="2" presStyleCnt="4"/>
      <dgm:spPr/>
    </dgm:pt>
    <dgm:pt modelId="{041AB173-3274-4E59-9E69-E132E45A01EB}" type="pres">
      <dgm:prSet presAssocID="{0AE7EE48-F550-4F7B-8F4A-A9A6C36BB0D2}" presName="horz1" presStyleCnt="0"/>
      <dgm:spPr/>
    </dgm:pt>
    <dgm:pt modelId="{5F2E149C-13B1-489D-A5E1-55CD340EBDEB}" type="pres">
      <dgm:prSet presAssocID="{0AE7EE48-F550-4F7B-8F4A-A9A6C36BB0D2}" presName="tx1" presStyleLbl="revTx" presStyleIdx="2" presStyleCnt="4"/>
      <dgm:spPr/>
    </dgm:pt>
    <dgm:pt modelId="{890BC8C2-F2A0-46AD-9A9C-8917BFE30C01}" type="pres">
      <dgm:prSet presAssocID="{0AE7EE48-F550-4F7B-8F4A-A9A6C36BB0D2}" presName="vert1" presStyleCnt="0"/>
      <dgm:spPr/>
    </dgm:pt>
    <dgm:pt modelId="{E06E613F-E392-4707-9C91-838F0704B208}" type="pres">
      <dgm:prSet presAssocID="{FA90F41B-2C96-4291-86A9-2C45EB4033FF}" presName="thickLine" presStyleLbl="alignNode1" presStyleIdx="3" presStyleCnt="4"/>
      <dgm:spPr/>
    </dgm:pt>
    <dgm:pt modelId="{BB63816A-C1FD-4F32-87E0-84A21D3404EB}" type="pres">
      <dgm:prSet presAssocID="{FA90F41B-2C96-4291-86A9-2C45EB4033FF}" presName="horz1" presStyleCnt="0"/>
      <dgm:spPr/>
    </dgm:pt>
    <dgm:pt modelId="{DFB07937-5FD5-463D-9BE6-130B3B0E84EB}" type="pres">
      <dgm:prSet presAssocID="{FA90F41B-2C96-4291-86A9-2C45EB4033FF}" presName="tx1" presStyleLbl="revTx" presStyleIdx="3" presStyleCnt="4"/>
      <dgm:spPr/>
    </dgm:pt>
    <dgm:pt modelId="{18A1C51B-7459-4CED-A2D8-FAEF8FEE2990}" type="pres">
      <dgm:prSet presAssocID="{FA90F41B-2C96-4291-86A9-2C45EB4033FF}" presName="vert1" presStyleCnt="0"/>
      <dgm:spPr/>
    </dgm:pt>
  </dgm:ptLst>
  <dgm:cxnLst>
    <dgm:cxn modelId="{6A2E6F20-E242-4D96-8B9E-43DF022C7DFE}" type="presOf" srcId="{0AE7EE48-F550-4F7B-8F4A-A9A6C36BB0D2}" destId="{5F2E149C-13B1-489D-A5E1-55CD340EBDEB}" srcOrd="0" destOrd="0" presId="urn:microsoft.com/office/officeart/2008/layout/LinedList"/>
    <dgm:cxn modelId="{8A4B6062-EB90-45AE-97A5-337CE34C370A}" srcId="{60E28677-F524-4F90-B407-D6FE151B643C}" destId="{0AE7EE48-F550-4F7B-8F4A-A9A6C36BB0D2}" srcOrd="2" destOrd="0" parTransId="{4189B5D6-B1E9-44B4-8E47-931080FE7067}" sibTransId="{78844E3F-B4D1-4341-AD31-7C351AD1B829}"/>
    <dgm:cxn modelId="{760DAD6A-98E2-46EA-82CB-27F89CF74EB5}" srcId="{60E28677-F524-4F90-B407-D6FE151B643C}" destId="{858D273D-12E4-4912-B11B-019C5510B0C0}" srcOrd="0" destOrd="0" parTransId="{2C657AD3-F589-420B-BF57-07FB7AE47BCC}" sibTransId="{640DFCC5-CFFB-41FE-AED8-DE737C74E6B5}"/>
    <dgm:cxn modelId="{878BEC96-18CC-4F2D-95A7-046E099F7ABF}" srcId="{60E28677-F524-4F90-B407-D6FE151B643C}" destId="{74EF81A4-2101-426E-B75F-2C28F3157783}" srcOrd="1" destOrd="0" parTransId="{FFD1F31D-D721-49FA-AA3F-8A05EE0F0556}" sibTransId="{DA6E4D41-113B-4211-9DC8-B7CA2DD5916C}"/>
    <dgm:cxn modelId="{7728B2A4-F475-44B3-9547-C6DBEB818198}" type="presOf" srcId="{FA90F41B-2C96-4291-86A9-2C45EB4033FF}" destId="{DFB07937-5FD5-463D-9BE6-130B3B0E84EB}" srcOrd="0" destOrd="0" presId="urn:microsoft.com/office/officeart/2008/layout/LinedList"/>
    <dgm:cxn modelId="{7BB0A5BF-572A-4BB2-BD16-0BAA53DB89E3}" type="presOf" srcId="{74EF81A4-2101-426E-B75F-2C28F3157783}" destId="{77295299-8661-4218-99A0-24C525DC803A}" srcOrd="0" destOrd="0" presId="urn:microsoft.com/office/officeart/2008/layout/LinedList"/>
    <dgm:cxn modelId="{8A163DDD-BAF0-4F1F-AA5E-CAAAF9294027}" srcId="{60E28677-F524-4F90-B407-D6FE151B643C}" destId="{FA90F41B-2C96-4291-86A9-2C45EB4033FF}" srcOrd="3" destOrd="0" parTransId="{0DACE63C-8F28-4857-A3CD-0786E3165366}" sibTransId="{CB25427E-C4CF-4AD5-A054-E8448C02A1B2}"/>
    <dgm:cxn modelId="{61D319E3-E8AD-42CB-B64D-DA4B2C1FCEEC}" type="presOf" srcId="{60E28677-F524-4F90-B407-D6FE151B643C}" destId="{7A0A24A6-89DA-4F1F-B016-035303768A90}" srcOrd="0" destOrd="0" presId="urn:microsoft.com/office/officeart/2008/layout/LinedList"/>
    <dgm:cxn modelId="{06BDF4F7-78C2-439C-926B-B9D5972793B8}" type="presOf" srcId="{858D273D-12E4-4912-B11B-019C5510B0C0}" destId="{7FEB8E26-4663-4896-B322-C933B08F791C}" srcOrd="0" destOrd="0" presId="urn:microsoft.com/office/officeart/2008/layout/LinedList"/>
    <dgm:cxn modelId="{7F8B26B9-54C6-417B-A773-063463E3ABBC}" type="presParOf" srcId="{7A0A24A6-89DA-4F1F-B016-035303768A90}" destId="{0D838D51-5A23-42B7-BF3C-B5A22B77F878}" srcOrd="0" destOrd="0" presId="urn:microsoft.com/office/officeart/2008/layout/LinedList"/>
    <dgm:cxn modelId="{5BB4343C-BDF8-4E09-AB54-1E1437C09015}" type="presParOf" srcId="{7A0A24A6-89DA-4F1F-B016-035303768A90}" destId="{9D122835-1628-48BA-82D8-7B1848AF9D87}" srcOrd="1" destOrd="0" presId="urn:microsoft.com/office/officeart/2008/layout/LinedList"/>
    <dgm:cxn modelId="{E456FE3A-B36C-4034-BE74-7C33579C0F95}" type="presParOf" srcId="{9D122835-1628-48BA-82D8-7B1848AF9D87}" destId="{7FEB8E26-4663-4896-B322-C933B08F791C}" srcOrd="0" destOrd="0" presId="urn:microsoft.com/office/officeart/2008/layout/LinedList"/>
    <dgm:cxn modelId="{30F0DDC1-24B2-4E9E-B374-AD00562E703A}" type="presParOf" srcId="{9D122835-1628-48BA-82D8-7B1848AF9D87}" destId="{6123B3DB-4BBC-471E-AF5B-C8ECC35CAB58}" srcOrd="1" destOrd="0" presId="urn:microsoft.com/office/officeart/2008/layout/LinedList"/>
    <dgm:cxn modelId="{175345D8-6C41-457C-92D8-2320D0BB322A}" type="presParOf" srcId="{7A0A24A6-89DA-4F1F-B016-035303768A90}" destId="{2C078255-4ED3-40D9-87EF-C38C24D542EC}" srcOrd="2" destOrd="0" presId="urn:microsoft.com/office/officeart/2008/layout/LinedList"/>
    <dgm:cxn modelId="{EBD92886-62F9-4A37-8EB8-802FB53E855F}" type="presParOf" srcId="{7A0A24A6-89DA-4F1F-B016-035303768A90}" destId="{D86531B1-1856-481E-9723-F51D96CCA307}" srcOrd="3" destOrd="0" presId="urn:microsoft.com/office/officeart/2008/layout/LinedList"/>
    <dgm:cxn modelId="{C3085FE8-1028-410B-98FE-27A639327B64}" type="presParOf" srcId="{D86531B1-1856-481E-9723-F51D96CCA307}" destId="{77295299-8661-4218-99A0-24C525DC803A}" srcOrd="0" destOrd="0" presId="urn:microsoft.com/office/officeart/2008/layout/LinedList"/>
    <dgm:cxn modelId="{77277894-A2A5-423E-A1F1-D1A01EB05769}" type="presParOf" srcId="{D86531B1-1856-481E-9723-F51D96CCA307}" destId="{B390243C-20AC-4228-A238-5CF0801F9D31}" srcOrd="1" destOrd="0" presId="urn:microsoft.com/office/officeart/2008/layout/LinedList"/>
    <dgm:cxn modelId="{36C12712-C2A6-4B2D-BCBD-D9A79ECE3D62}" type="presParOf" srcId="{7A0A24A6-89DA-4F1F-B016-035303768A90}" destId="{2C201FE9-47D3-4211-8E8F-575409E9684A}" srcOrd="4" destOrd="0" presId="urn:microsoft.com/office/officeart/2008/layout/LinedList"/>
    <dgm:cxn modelId="{9EFE7AE4-80B2-413B-8EB6-4F6DDD05B1B1}" type="presParOf" srcId="{7A0A24A6-89DA-4F1F-B016-035303768A90}" destId="{041AB173-3274-4E59-9E69-E132E45A01EB}" srcOrd="5" destOrd="0" presId="urn:microsoft.com/office/officeart/2008/layout/LinedList"/>
    <dgm:cxn modelId="{F1E8C24D-D5C3-4534-9AF6-34433E2EBFC8}" type="presParOf" srcId="{041AB173-3274-4E59-9E69-E132E45A01EB}" destId="{5F2E149C-13B1-489D-A5E1-55CD340EBDEB}" srcOrd="0" destOrd="0" presId="urn:microsoft.com/office/officeart/2008/layout/LinedList"/>
    <dgm:cxn modelId="{EF18F1D2-D549-45E1-B29E-F3A60D1C47FB}" type="presParOf" srcId="{041AB173-3274-4E59-9E69-E132E45A01EB}" destId="{890BC8C2-F2A0-46AD-9A9C-8917BFE30C01}" srcOrd="1" destOrd="0" presId="urn:microsoft.com/office/officeart/2008/layout/LinedList"/>
    <dgm:cxn modelId="{E5C24308-758F-498B-BBE6-27413109CF5D}" type="presParOf" srcId="{7A0A24A6-89DA-4F1F-B016-035303768A90}" destId="{E06E613F-E392-4707-9C91-838F0704B208}" srcOrd="6" destOrd="0" presId="urn:microsoft.com/office/officeart/2008/layout/LinedList"/>
    <dgm:cxn modelId="{2FC6088A-CD7D-4D62-838C-46321441F436}" type="presParOf" srcId="{7A0A24A6-89DA-4F1F-B016-035303768A90}" destId="{BB63816A-C1FD-4F32-87E0-84A21D3404EB}" srcOrd="7" destOrd="0" presId="urn:microsoft.com/office/officeart/2008/layout/LinedList"/>
    <dgm:cxn modelId="{3CBF9059-4F54-475A-A40A-70B57F05852A}" type="presParOf" srcId="{BB63816A-C1FD-4F32-87E0-84A21D3404EB}" destId="{DFB07937-5FD5-463D-9BE6-130B3B0E84EB}" srcOrd="0" destOrd="0" presId="urn:microsoft.com/office/officeart/2008/layout/LinedList"/>
    <dgm:cxn modelId="{D44552A5-413C-4522-922F-E633E2507709}" type="presParOf" srcId="{BB63816A-C1FD-4F32-87E0-84A21D3404EB}" destId="{18A1C51B-7459-4CED-A2D8-FAEF8FEE29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B3C07-2BCA-4085-BCA6-E498D29A64A8}"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CFE9A995-1D21-424C-90C4-1B8E71DF0B37}">
      <dgm:prSet/>
      <dgm:spPr/>
      <dgm:t>
        <a:bodyPr/>
        <a:lstStyle/>
        <a:p>
          <a:r>
            <a:rPr lang="en-US" b="1"/>
            <a:t>RETURNING LAWFUL PERMANENT RESIDENTS </a:t>
          </a:r>
          <a:endParaRPr lang="en-US"/>
        </a:p>
      </dgm:t>
    </dgm:pt>
    <dgm:pt modelId="{74BF885E-82CE-4C81-AFB7-C698C7011F5F}" type="parTrans" cxnId="{07BDA29F-E39C-4786-B9D9-3ECB4DF5EDDE}">
      <dgm:prSet/>
      <dgm:spPr/>
      <dgm:t>
        <a:bodyPr/>
        <a:lstStyle/>
        <a:p>
          <a:endParaRPr lang="en-US"/>
        </a:p>
      </dgm:t>
    </dgm:pt>
    <dgm:pt modelId="{72B3AFD1-ACA9-4DC5-8C73-E15F73699948}" type="sibTrans" cxnId="{07BDA29F-E39C-4786-B9D9-3ECB4DF5EDDE}">
      <dgm:prSet/>
      <dgm:spPr/>
      <dgm:t>
        <a:bodyPr/>
        <a:lstStyle/>
        <a:p>
          <a:endParaRPr lang="en-US"/>
        </a:p>
      </dgm:t>
    </dgm:pt>
    <dgm:pt modelId="{1BEC6767-E61C-4616-A70C-510F39596E3D}">
      <dgm:prSet/>
      <dgm:spPr/>
      <dgm:t>
        <a:bodyPr/>
        <a:lstStyle/>
        <a:p>
          <a:r>
            <a:rPr lang="en-US"/>
            <a:t>Pursuant to the 1996 amendments, a person who is returning LPR will not be treated as if he or she is seeking a new admission if:</a:t>
          </a:r>
        </a:p>
      </dgm:t>
    </dgm:pt>
    <dgm:pt modelId="{26E194DF-AD8E-4FD1-9DA1-ADF13956F34D}" type="parTrans" cxnId="{E269B399-2D1D-4350-A331-F1644F480F22}">
      <dgm:prSet/>
      <dgm:spPr/>
      <dgm:t>
        <a:bodyPr/>
        <a:lstStyle/>
        <a:p>
          <a:endParaRPr lang="en-US"/>
        </a:p>
      </dgm:t>
    </dgm:pt>
    <dgm:pt modelId="{6A47EA0C-9D21-4664-96A2-6DA5E7D6DFD9}" type="sibTrans" cxnId="{E269B399-2D1D-4350-A331-F1644F480F22}">
      <dgm:prSet/>
      <dgm:spPr/>
      <dgm:t>
        <a:bodyPr/>
        <a:lstStyle/>
        <a:p>
          <a:endParaRPr lang="en-US"/>
        </a:p>
      </dgm:t>
    </dgm:pt>
    <dgm:pt modelId="{655CADDE-B365-450E-9023-7BE93F86F60A}">
      <dgm:prSet/>
      <dgm:spPr/>
      <dgm:t>
        <a:bodyPr/>
        <a:lstStyle/>
        <a:p>
          <a:r>
            <a:rPr lang="en-US"/>
            <a:t>The person has not abandoned the permanent residency;</a:t>
          </a:r>
        </a:p>
      </dgm:t>
    </dgm:pt>
    <dgm:pt modelId="{CBDEDE75-3A22-4E83-B618-A98B25467503}" type="parTrans" cxnId="{A805388C-66F4-4E36-A0E8-347823FBF9C1}">
      <dgm:prSet/>
      <dgm:spPr/>
      <dgm:t>
        <a:bodyPr/>
        <a:lstStyle/>
        <a:p>
          <a:endParaRPr lang="en-US"/>
        </a:p>
      </dgm:t>
    </dgm:pt>
    <dgm:pt modelId="{7A28D28C-41CE-49EA-B9B3-A9D7D9BC850A}" type="sibTrans" cxnId="{A805388C-66F4-4E36-A0E8-347823FBF9C1}">
      <dgm:prSet/>
      <dgm:spPr/>
      <dgm:t>
        <a:bodyPr/>
        <a:lstStyle/>
        <a:p>
          <a:endParaRPr lang="en-US"/>
        </a:p>
      </dgm:t>
    </dgm:pt>
    <dgm:pt modelId="{0303730B-C33F-409C-81A6-7E1F6FCEAD0E}">
      <dgm:prSet/>
      <dgm:spPr/>
      <dgm:t>
        <a:bodyPr/>
        <a:lstStyle/>
        <a:p>
          <a:r>
            <a:rPr lang="en-US"/>
            <a:t>The person’s absence did not exceed 180 days;</a:t>
          </a:r>
        </a:p>
      </dgm:t>
    </dgm:pt>
    <dgm:pt modelId="{68BD7838-7839-407C-A1AE-ABA153058B5F}" type="parTrans" cxnId="{89593E33-532A-4799-8765-0CDB32FAC467}">
      <dgm:prSet/>
      <dgm:spPr/>
      <dgm:t>
        <a:bodyPr/>
        <a:lstStyle/>
        <a:p>
          <a:endParaRPr lang="en-US"/>
        </a:p>
      </dgm:t>
    </dgm:pt>
    <dgm:pt modelId="{DEFE053C-B5ED-4269-A30B-E5F665EBB1C3}" type="sibTrans" cxnId="{89593E33-532A-4799-8765-0CDB32FAC467}">
      <dgm:prSet/>
      <dgm:spPr/>
      <dgm:t>
        <a:bodyPr/>
        <a:lstStyle/>
        <a:p>
          <a:endParaRPr lang="en-US"/>
        </a:p>
      </dgm:t>
    </dgm:pt>
    <dgm:pt modelId="{B80154ED-D172-4CCE-BAD8-031DE1E21A54}">
      <dgm:prSet/>
      <dgm:spPr/>
      <dgm:t>
        <a:bodyPr/>
        <a:lstStyle/>
        <a:p>
          <a:r>
            <a:rPr lang="en-US"/>
            <a:t>He or she was not engaged in illegal activity following departure;</a:t>
          </a:r>
        </a:p>
      </dgm:t>
    </dgm:pt>
    <dgm:pt modelId="{CB626EEE-6785-461C-9F3D-7C47880D37C1}" type="parTrans" cxnId="{6C4C2A58-5F0A-423A-9407-0E9A0A766CAB}">
      <dgm:prSet/>
      <dgm:spPr/>
      <dgm:t>
        <a:bodyPr/>
        <a:lstStyle/>
        <a:p>
          <a:endParaRPr lang="en-US"/>
        </a:p>
      </dgm:t>
    </dgm:pt>
    <dgm:pt modelId="{CFE6D7F7-5C61-4A1D-A9F9-F203DE0BA79C}" type="sibTrans" cxnId="{6C4C2A58-5F0A-423A-9407-0E9A0A766CAB}">
      <dgm:prSet/>
      <dgm:spPr/>
      <dgm:t>
        <a:bodyPr/>
        <a:lstStyle/>
        <a:p>
          <a:endParaRPr lang="en-US"/>
        </a:p>
      </dgm:t>
    </dgm:pt>
    <dgm:pt modelId="{43C05BC1-CC47-4321-BEDE-4B6AF646D980}">
      <dgm:prSet/>
      <dgm:spPr/>
      <dgm:t>
        <a:bodyPr/>
        <a:lstStyle/>
        <a:p>
          <a:r>
            <a:rPr lang="en-US"/>
            <a:t>His or her departure was not while under removal or extradition proceedings; and</a:t>
          </a:r>
        </a:p>
      </dgm:t>
    </dgm:pt>
    <dgm:pt modelId="{81F163CF-CFDB-46FE-8C55-0365612A36DD}" type="parTrans" cxnId="{E231D062-7B97-4005-A5B4-A275396FB006}">
      <dgm:prSet/>
      <dgm:spPr/>
      <dgm:t>
        <a:bodyPr/>
        <a:lstStyle/>
        <a:p>
          <a:endParaRPr lang="en-US"/>
        </a:p>
      </dgm:t>
    </dgm:pt>
    <dgm:pt modelId="{FE624925-6208-4006-AA9C-7A29970052CA}" type="sibTrans" cxnId="{E231D062-7B97-4005-A5B4-A275396FB006}">
      <dgm:prSet/>
      <dgm:spPr/>
      <dgm:t>
        <a:bodyPr/>
        <a:lstStyle/>
        <a:p>
          <a:endParaRPr lang="en-US"/>
        </a:p>
      </dgm:t>
    </dgm:pt>
    <dgm:pt modelId="{D094C2E7-BEDA-41F1-8378-8F47978344E1}">
      <dgm:prSet/>
      <dgm:spPr/>
      <dgm:t>
        <a:bodyPr/>
        <a:lstStyle/>
        <a:p>
          <a:r>
            <a:rPr lang="en-US"/>
            <a:t>The person is not inadmissible under one of the criminal grounds of inadmissibility, unless he or she was granted a waiver or cancellation relief.</a:t>
          </a:r>
        </a:p>
      </dgm:t>
    </dgm:pt>
    <dgm:pt modelId="{1BBC6673-8894-432A-AA59-D60D20D3597A}" type="parTrans" cxnId="{A61A448E-BF25-47C5-AB8E-48BD6E2BBD55}">
      <dgm:prSet/>
      <dgm:spPr/>
      <dgm:t>
        <a:bodyPr/>
        <a:lstStyle/>
        <a:p>
          <a:endParaRPr lang="en-US"/>
        </a:p>
      </dgm:t>
    </dgm:pt>
    <dgm:pt modelId="{863DF0B8-8802-4478-9194-5B081A3D2CED}" type="sibTrans" cxnId="{A61A448E-BF25-47C5-AB8E-48BD6E2BBD55}">
      <dgm:prSet/>
      <dgm:spPr/>
      <dgm:t>
        <a:bodyPr/>
        <a:lstStyle/>
        <a:p>
          <a:endParaRPr lang="en-US"/>
        </a:p>
      </dgm:t>
    </dgm:pt>
    <dgm:pt modelId="{9DE908A0-612D-466E-976C-1C982B3480CC}" type="pres">
      <dgm:prSet presAssocID="{70EB3C07-2BCA-4085-BCA6-E498D29A64A8}" presName="hierChild1" presStyleCnt="0">
        <dgm:presLayoutVars>
          <dgm:orgChart val="1"/>
          <dgm:chPref val="1"/>
          <dgm:dir/>
          <dgm:animOne val="branch"/>
          <dgm:animLvl val="lvl"/>
          <dgm:resizeHandles/>
        </dgm:presLayoutVars>
      </dgm:prSet>
      <dgm:spPr/>
    </dgm:pt>
    <dgm:pt modelId="{5C3E798E-62F3-437B-B86A-362BCD9A557F}" type="pres">
      <dgm:prSet presAssocID="{CFE9A995-1D21-424C-90C4-1B8E71DF0B37}" presName="hierRoot1" presStyleCnt="0">
        <dgm:presLayoutVars>
          <dgm:hierBranch val="init"/>
        </dgm:presLayoutVars>
      </dgm:prSet>
      <dgm:spPr/>
    </dgm:pt>
    <dgm:pt modelId="{D753326E-41DE-4ABF-92EE-516C59D77339}" type="pres">
      <dgm:prSet presAssocID="{CFE9A995-1D21-424C-90C4-1B8E71DF0B37}" presName="rootComposite1" presStyleCnt="0"/>
      <dgm:spPr/>
    </dgm:pt>
    <dgm:pt modelId="{9193BE78-A314-40D6-8A0B-85369A534910}" type="pres">
      <dgm:prSet presAssocID="{CFE9A995-1D21-424C-90C4-1B8E71DF0B37}" presName="rootText1" presStyleLbl="node0" presStyleIdx="0" presStyleCnt="2">
        <dgm:presLayoutVars>
          <dgm:chPref val="3"/>
        </dgm:presLayoutVars>
      </dgm:prSet>
      <dgm:spPr/>
    </dgm:pt>
    <dgm:pt modelId="{5861C736-7ABC-401E-8F02-98BB39EE8B95}" type="pres">
      <dgm:prSet presAssocID="{CFE9A995-1D21-424C-90C4-1B8E71DF0B37}" presName="rootConnector1" presStyleLbl="node1" presStyleIdx="0" presStyleCnt="0"/>
      <dgm:spPr/>
    </dgm:pt>
    <dgm:pt modelId="{3CEE9B80-3385-4FB1-A198-0F559A391B27}" type="pres">
      <dgm:prSet presAssocID="{CFE9A995-1D21-424C-90C4-1B8E71DF0B37}" presName="hierChild2" presStyleCnt="0"/>
      <dgm:spPr/>
    </dgm:pt>
    <dgm:pt modelId="{DA305856-236C-4F8C-A361-453F67299B26}" type="pres">
      <dgm:prSet presAssocID="{CFE9A995-1D21-424C-90C4-1B8E71DF0B37}" presName="hierChild3" presStyleCnt="0"/>
      <dgm:spPr/>
    </dgm:pt>
    <dgm:pt modelId="{EE1F6307-41BE-426C-8472-AC6B45DB7C25}" type="pres">
      <dgm:prSet presAssocID="{1BEC6767-E61C-4616-A70C-510F39596E3D}" presName="hierRoot1" presStyleCnt="0">
        <dgm:presLayoutVars>
          <dgm:hierBranch val="init"/>
        </dgm:presLayoutVars>
      </dgm:prSet>
      <dgm:spPr/>
    </dgm:pt>
    <dgm:pt modelId="{9C86EBA9-BB9F-4EED-95D4-EF44BE1F9884}" type="pres">
      <dgm:prSet presAssocID="{1BEC6767-E61C-4616-A70C-510F39596E3D}" presName="rootComposite1" presStyleCnt="0"/>
      <dgm:spPr/>
    </dgm:pt>
    <dgm:pt modelId="{AFA3A04B-E019-4865-BC17-613C117BF7A3}" type="pres">
      <dgm:prSet presAssocID="{1BEC6767-E61C-4616-A70C-510F39596E3D}" presName="rootText1" presStyleLbl="node0" presStyleIdx="1" presStyleCnt="2">
        <dgm:presLayoutVars>
          <dgm:chPref val="3"/>
        </dgm:presLayoutVars>
      </dgm:prSet>
      <dgm:spPr/>
    </dgm:pt>
    <dgm:pt modelId="{7F6E082C-F083-4D77-8F81-6B34CE7244F4}" type="pres">
      <dgm:prSet presAssocID="{1BEC6767-E61C-4616-A70C-510F39596E3D}" presName="rootConnector1" presStyleLbl="node1" presStyleIdx="0" presStyleCnt="0"/>
      <dgm:spPr/>
    </dgm:pt>
    <dgm:pt modelId="{7A6EA5EB-250C-4818-AF63-6344D7009D96}" type="pres">
      <dgm:prSet presAssocID="{1BEC6767-E61C-4616-A70C-510F39596E3D}" presName="hierChild2" presStyleCnt="0"/>
      <dgm:spPr/>
    </dgm:pt>
    <dgm:pt modelId="{8D5780BE-3E7B-41A6-AB2F-41987FA13E3F}" type="pres">
      <dgm:prSet presAssocID="{CBDEDE75-3A22-4E83-B618-A98B25467503}" presName="Name64" presStyleLbl="parChTrans1D2" presStyleIdx="0" presStyleCnt="5"/>
      <dgm:spPr/>
    </dgm:pt>
    <dgm:pt modelId="{7A0D5D3A-C6F9-4E80-87D4-3EC2DC6B57DD}" type="pres">
      <dgm:prSet presAssocID="{655CADDE-B365-450E-9023-7BE93F86F60A}" presName="hierRoot2" presStyleCnt="0">
        <dgm:presLayoutVars>
          <dgm:hierBranch val="init"/>
        </dgm:presLayoutVars>
      </dgm:prSet>
      <dgm:spPr/>
    </dgm:pt>
    <dgm:pt modelId="{BFA0B677-E18F-4146-9A10-E4BD33D0A489}" type="pres">
      <dgm:prSet presAssocID="{655CADDE-B365-450E-9023-7BE93F86F60A}" presName="rootComposite" presStyleCnt="0"/>
      <dgm:spPr/>
    </dgm:pt>
    <dgm:pt modelId="{4A54DE71-C53A-4F8C-802A-80C52C0B7C31}" type="pres">
      <dgm:prSet presAssocID="{655CADDE-B365-450E-9023-7BE93F86F60A}" presName="rootText" presStyleLbl="node2" presStyleIdx="0" presStyleCnt="5">
        <dgm:presLayoutVars>
          <dgm:chPref val="3"/>
        </dgm:presLayoutVars>
      </dgm:prSet>
      <dgm:spPr/>
    </dgm:pt>
    <dgm:pt modelId="{60337D8C-A8C7-4448-88C6-1E27803DBF2C}" type="pres">
      <dgm:prSet presAssocID="{655CADDE-B365-450E-9023-7BE93F86F60A}" presName="rootConnector" presStyleLbl="node2" presStyleIdx="0" presStyleCnt="5"/>
      <dgm:spPr/>
    </dgm:pt>
    <dgm:pt modelId="{65AFB425-DDA0-4075-94B2-5CE3B93808C4}" type="pres">
      <dgm:prSet presAssocID="{655CADDE-B365-450E-9023-7BE93F86F60A}" presName="hierChild4" presStyleCnt="0"/>
      <dgm:spPr/>
    </dgm:pt>
    <dgm:pt modelId="{38B94EBC-16D4-489A-A406-B8A31DB4E6F6}" type="pres">
      <dgm:prSet presAssocID="{655CADDE-B365-450E-9023-7BE93F86F60A}" presName="hierChild5" presStyleCnt="0"/>
      <dgm:spPr/>
    </dgm:pt>
    <dgm:pt modelId="{FE14BE95-B290-43D0-8D56-BF05936239D5}" type="pres">
      <dgm:prSet presAssocID="{68BD7838-7839-407C-A1AE-ABA153058B5F}" presName="Name64" presStyleLbl="parChTrans1D2" presStyleIdx="1" presStyleCnt="5"/>
      <dgm:spPr/>
    </dgm:pt>
    <dgm:pt modelId="{6D3FE463-2B76-40C3-8278-BD886F3616BB}" type="pres">
      <dgm:prSet presAssocID="{0303730B-C33F-409C-81A6-7E1F6FCEAD0E}" presName="hierRoot2" presStyleCnt="0">
        <dgm:presLayoutVars>
          <dgm:hierBranch val="init"/>
        </dgm:presLayoutVars>
      </dgm:prSet>
      <dgm:spPr/>
    </dgm:pt>
    <dgm:pt modelId="{B2142B7D-C7FD-4BE4-82F2-AE3C8C8099EF}" type="pres">
      <dgm:prSet presAssocID="{0303730B-C33F-409C-81A6-7E1F6FCEAD0E}" presName="rootComposite" presStyleCnt="0"/>
      <dgm:spPr/>
    </dgm:pt>
    <dgm:pt modelId="{94304ACE-3492-4823-BDF4-194091A95935}" type="pres">
      <dgm:prSet presAssocID="{0303730B-C33F-409C-81A6-7E1F6FCEAD0E}" presName="rootText" presStyleLbl="node2" presStyleIdx="1" presStyleCnt="5">
        <dgm:presLayoutVars>
          <dgm:chPref val="3"/>
        </dgm:presLayoutVars>
      </dgm:prSet>
      <dgm:spPr/>
    </dgm:pt>
    <dgm:pt modelId="{D8EB2B4D-2C3B-4F33-A0B1-3E9EE9A97EA5}" type="pres">
      <dgm:prSet presAssocID="{0303730B-C33F-409C-81A6-7E1F6FCEAD0E}" presName="rootConnector" presStyleLbl="node2" presStyleIdx="1" presStyleCnt="5"/>
      <dgm:spPr/>
    </dgm:pt>
    <dgm:pt modelId="{57BB922D-F2FC-4073-9D77-65BC9AFCDCE7}" type="pres">
      <dgm:prSet presAssocID="{0303730B-C33F-409C-81A6-7E1F6FCEAD0E}" presName="hierChild4" presStyleCnt="0"/>
      <dgm:spPr/>
    </dgm:pt>
    <dgm:pt modelId="{1B74D274-A701-47F3-B2A3-99D4AAC90302}" type="pres">
      <dgm:prSet presAssocID="{0303730B-C33F-409C-81A6-7E1F6FCEAD0E}" presName="hierChild5" presStyleCnt="0"/>
      <dgm:spPr/>
    </dgm:pt>
    <dgm:pt modelId="{2AA9D2AD-E6C7-423A-B9A9-85BDEC0765FB}" type="pres">
      <dgm:prSet presAssocID="{CB626EEE-6785-461C-9F3D-7C47880D37C1}" presName="Name64" presStyleLbl="parChTrans1D2" presStyleIdx="2" presStyleCnt="5"/>
      <dgm:spPr/>
    </dgm:pt>
    <dgm:pt modelId="{3D29ABBD-7382-4D80-BEED-EEBBFFA7E60C}" type="pres">
      <dgm:prSet presAssocID="{B80154ED-D172-4CCE-BAD8-031DE1E21A54}" presName="hierRoot2" presStyleCnt="0">
        <dgm:presLayoutVars>
          <dgm:hierBranch val="init"/>
        </dgm:presLayoutVars>
      </dgm:prSet>
      <dgm:spPr/>
    </dgm:pt>
    <dgm:pt modelId="{BC2F1DFA-FC1C-47AE-9E85-CE60C14818A9}" type="pres">
      <dgm:prSet presAssocID="{B80154ED-D172-4CCE-BAD8-031DE1E21A54}" presName="rootComposite" presStyleCnt="0"/>
      <dgm:spPr/>
    </dgm:pt>
    <dgm:pt modelId="{8B8C6597-7878-4F77-A07C-7800CCADDCC6}" type="pres">
      <dgm:prSet presAssocID="{B80154ED-D172-4CCE-BAD8-031DE1E21A54}" presName="rootText" presStyleLbl="node2" presStyleIdx="2" presStyleCnt="5">
        <dgm:presLayoutVars>
          <dgm:chPref val="3"/>
        </dgm:presLayoutVars>
      </dgm:prSet>
      <dgm:spPr/>
    </dgm:pt>
    <dgm:pt modelId="{34DCB653-B347-4BD7-97F6-94D8021D46A0}" type="pres">
      <dgm:prSet presAssocID="{B80154ED-D172-4CCE-BAD8-031DE1E21A54}" presName="rootConnector" presStyleLbl="node2" presStyleIdx="2" presStyleCnt="5"/>
      <dgm:spPr/>
    </dgm:pt>
    <dgm:pt modelId="{E76C673D-F5C0-4042-855E-A01A2B001DC0}" type="pres">
      <dgm:prSet presAssocID="{B80154ED-D172-4CCE-BAD8-031DE1E21A54}" presName="hierChild4" presStyleCnt="0"/>
      <dgm:spPr/>
    </dgm:pt>
    <dgm:pt modelId="{EA0AC3B0-7EA7-44A8-A634-CC7D862CA480}" type="pres">
      <dgm:prSet presAssocID="{B80154ED-D172-4CCE-BAD8-031DE1E21A54}" presName="hierChild5" presStyleCnt="0"/>
      <dgm:spPr/>
    </dgm:pt>
    <dgm:pt modelId="{4DDEE227-970E-4205-951D-F7D8780150F0}" type="pres">
      <dgm:prSet presAssocID="{81F163CF-CFDB-46FE-8C55-0365612A36DD}" presName="Name64" presStyleLbl="parChTrans1D2" presStyleIdx="3" presStyleCnt="5"/>
      <dgm:spPr/>
    </dgm:pt>
    <dgm:pt modelId="{F00C3F96-0269-4596-BD90-86689295885D}" type="pres">
      <dgm:prSet presAssocID="{43C05BC1-CC47-4321-BEDE-4B6AF646D980}" presName="hierRoot2" presStyleCnt="0">
        <dgm:presLayoutVars>
          <dgm:hierBranch val="init"/>
        </dgm:presLayoutVars>
      </dgm:prSet>
      <dgm:spPr/>
    </dgm:pt>
    <dgm:pt modelId="{D4F06728-D736-4064-8EA8-85915799A7E4}" type="pres">
      <dgm:prSet presAssocID="{43C05BC1-CC47-4321-BEDE-4B6AF646D980}" presName="rootComposite" presStyleCnt="0"/>
      <dgm:spPr/>
    </dgm:pt>
    <dgm:pt modelId="{EF5F8FD7-4034-48D8-8134-37A10249E4AD}" type="pres">
      <dgm:prSet presAssocID="{43C05BC1-CC47-4321-BEDE-4B6AF646D980}" presName="rootText" presStyleLbl="node2" presStyleIdx="3" presStyleCnt="5">
        <dgm:presLayoutVars>
          <dgm:chPref val="3"/>
        </dgm:presLayoutVars>
      </dgm:prSet>
      <dgm:spPr/>
    </dgm:pt>
    <dgm:pt modelId="{EDE64598-511B-4036-91E1-4CF90F09835C}" type="pres">
      <dgm:prSet presAssocID="{43C05BC1-CC47-4321-BEDE-4B6AF646D980}" presName="rootConnector" presStyleLbl="node2" presStyleIdx="3" presStyleCnt="5"/>
      <dgm:spPr/>
    </dgm:pt>
    <dgm:pt modelId="{B3C66272-6135-48A8-A93A-56C57767BB2D}" type="pres">
      <dgm:prSet presAssocID="{43C05BC1-CC47-4321-BEDE-4B6AF646D980}" presName="hierChild4" presStyleCnt="0"/>
      <dgm:spPr/>
    </dgm:pt>
    <dgm:pt modelId="{9A3B3AC0-6495-4F92-A281-07FF6ED031E8}" type="pres">
      <dgm:prSet presAssocID="{43C05BC1-CC47-4321-BEDE-4B6AF646D980}" presName="hierChild5" presStyleCnt="0"/>
      <dgm:spPr/>
    </dgm:pt>
    <dgm:pt modelId="{AC99BDB3-1DB7-4395-BCC3-48CAE689A0AF}" type="pres">
      <dgm:prSet presAssocID="{1BBC6673-8894-432A-AA59-D60D20D3597A}" presName="Name64" presStyleLbl="parChTrans1D2" presStyleIdx="4" presStyleCnt="5"/>
      <dgm:spPr/>
    </dgm:pt>
    <dgm:pt modelId="{735CC455-0E82-4096-9CC9-9C24E1217D2D}" type="pres">
      <dgm:prSet presAssocID="{D094C2E7-BEDA-41F1-8378-8F47978344E1}" presName="hierRoot2" presStyleCnt="0">
        <dgm:presLayoutVars>
          <dgm:hierBranch val="init"/>
        </dgm:presLayoutVars>
      </dgm:prSet>
      <dgm:spPr/>
    </dgm:pt>
    <dgm:pt modelId="{3C844482-E624-4AEE-8B6B-15AF424AD14E}" type="pres">
      <dgm:prSet presAssocID="{D094C2E7-BEDA-41F1-8378-8F47978344E1}" presName="rootComposite" presStyleCnt="0"/>
      <dgm:spPr/>
    </dgm:pt>
    <dgm:pt modelId="{2E745556-CEB1-4916-91AE-FDCB2D5030E0}" type="pres">
      <dgm:prSet presAssocID="{D094C2E7-BEDA-41F1-8378-8F47978344E1}" presName="rootText" presStyleLbl="node2" presStyleIdx="4" presStyleCnt="5">
        <dgm:presLayoutVars>
          <dgm:chPref val="3"/>
        </dgm:presLayoutVars>
      </dgm:prSet>
      <dgm:spPr/>
    </dgm:pt>
    <dgm:pt modelId="{622247D7-E8CF-4637-A44D-DE269BC6F3E0}" type="pres">
      <dgm:prSet presAssocID="{D094C2E7-BEDA-41F1-8378-8F47978344E1}" presName="rootConnector" presStyleLbl="node2" presStyleIdx="4" presStyleCnt="5"/>
      <dgm:spPr/>
    </dgm:pt>
    <dgm:pt modelId="{012C5F0C-1D6F-42BE-B9F0-A338EF898BBF}" type="pres">
      <dgm:prSet presAssocID="{D094C2E7-BEDA-41F1-8378-8F47978344E1}" presName="hierChild4" presStyleCnt="0"/>
      <dgm:spPr/>
    </dgm:pt>
    <dgm:pt modelId="{4A7AB0A8-302B-4533-AB64-B39BDBE4923B}" type="pres">
      <dgm:prSet presAssocID="{D094C2E7-BEDA-41F1-8378-8F47978344E1}" presName="hierChild5" presStyleCnt="0"/>
      <dgm:spPr/>
    </dgm:pt>
    <dgm:pt modelId="{F4B268B6-EC70-43E2-82BE-FC4C7BE07C84}" type="pres">
      <dgm:prSet presAssocID="{1BEC6767-E61C-4616-A70C-510F39596E3D}" presName="hierChild3" presStyleCnt="0"/>
      <dgm:spPr/>
    </dgm:pt>
  </dgm:ptLst>
  <dgm:cxnLst>
    <dgm:cxn modelId="{60E66F00-9622-4111-8D32-05F6D694F99E}" type="presOf" srcId="{CBDEDE75-3A22-4E83-B618-A98B25467503}" destId="{8D5780BE-3E7B-41A6-AB2F-41987FA13E3F}" srcOrd="0" destOrd="0" presId="urn:microsoft.com/office/officeart/2009/3/layout/HorizontalOrganizationChart"/>
    <dgm:cxn modelId="{76844A25-0841-4340-AF6A-FDE48D9792E8}" type="presOf" srcId="{B80154ED-D172-4CCE-BAD8-031DE1E21A54}" destId="{8B8C6597-7878-4F77-A07C-7800CCADDCC6}" srcOrd="0" destOrd="0" presId="urn:microsoft.com/office/officeart/2009/3/layout/HorizontalOrganizationChart"/>
    <dgm:cxn modelId="{89593E33-532A-4799-8765-0CDB32FAC467}" srcId="{1BEC6767-E61C-4616-A70C-510F39596E3D}" destId="{0303730B-C33F-409C-81A6-7E1F6FCEAD0E}" srcOrd="1" destOrd="0" parTransId="{68BD7838-7839-407C-A1AE-ABA153058B5F}" sibTransId="{DEFE053C-B5ED-4269-A30B-E5F665EBB1C3}"/>
    <dgm:cxn modelId="{B9C31C3B-EF07-44F3-BADA-73CB10727DF6}" type="presOf" srcId="{0303730B-C33F-409C-81A6-7E1F6FCEAD0E}" destId="{94304ACE-3492-4823-BDF4-194091A95935}" srcOrd="0" destOrd="0" presId="urn:microsoft.com/office/officeart/2009/3/layout/HorizontalOrganizationChart"/>
    <dgm:cxn modelId="{9ED1895D-60EB-454E-91CF-CAA2876DBFBB}" type="presOf" srcId="{81F163CF-CFDB-46FE-8C55-0365612A36DD}" destId="{4DDEE227-970E-4205-951D-F7D8780150F0}" srcOrd="0" destOrd="0" presId="urn:microsoft.com/office/officeart/2009/3/layout/HorizontalOrganizationChart"/>
    <dgm:cxn modelId="{E231D062-7B97-4005-A5B4-A275396FB006}" srcId="{1BEC6767-E61C-4616-A70C-510F39596E3D}" destId="{43C05BC1-CC47-4321-BEDE-4B6AF646D980}" srcOrd="3" destOrd="0" parTransId="{81F163CF-CFDB-46FE-8C55-0365612A36DD}" sibTransId="{FE624925-6208-4006-AA9C-7A29970052CA}"/>
    <dgm:cxn modelId="{E66BAF6C-AE67-46D1-9EA0-EE65926B1126}" type="presOf" srcId="{655CADDE-B365-450E-9023-7BE93F86F60A}" destId="{4A54DE71-C53A-4F8C-802A-80C52C0B7C31}" srcOrd="0" destOrd="0" presId="urn:microsoft.com/office/officeart/2009/3/layout/HorizontalOrganizationChart"/>
    <dgm:cxn modelId="{43B72150-DA4B-4CEF-B456-72F72C27CE50}" type="presOf" srcId="{43C05BC1-CC47-4321-BEDE-4B6AF646D980}" destId="{EF5F8FD7-4034-48D8-8134-37A10249E4AD}" srcOrd="0" destOrd="0" presId="urn:microsoft.com/office/officeart/2009/3/layout/HorizontalOrganizationChart"/>
    <dgm:cxn modelId="{F9942671-3ACC-4097-A54C-31AE46595101}" type="presOf" srcId="{1BEC6767-E61C-4616-A70C-510F39596E3D}" destId="{7F6E082C-F083-4D77-8F81-6B34CE7244F4}" srcOrd="1" destOrd="0" presId="urn:microsoft.com/office/officeart/2009/3/layout/HorizontalOrganizationChart"/>
    <dgm:cxn modelId="{6C4C2A58-5F0A-423A-9407-0E9A0A766CAB}" srcId="{1BEC6767-E61C-4616-A70C-510F39596E3D}" destId="{B80154ED-D172-4CCE-BAD8-031DE1E21A54}" srcOrd="2" destOrd="0" parTransId="{CB626EEE-6785-461C-9F3D-7C47880D37C1}" sibTransId="{CFE6D7F7-5C61-4A1D-A9F9-F203DE0BA79C}"/>
    <dgm:cxn modelId="{0DC6817E-7EEB-4CA0-8926-22BC0400B1D4}" type="presOf" srcId="{68BD7838-7839-407C-A1AE-ABA153058B5F}" destId="{FE14BE95-B290-43D0-8D56-BF05936239D5}" srcOrd="0" destOrd="0" presId="urn:microsoft.com/office/officeart/2009/3/layout/HorizontalOrganizationChart"/>
    <dgm:cxn modelId="{A805388C-66F4-4E36-A0E8-347823FBF9C1}" srcId="{1BEC6767-E61C-4616-A70C-510F39596E3D}" destId="{655CADDE-B365-450E-9023-7BE93F86F60A}" srcOrd="0" destOrd="0" parTransId="{CBDEDE75-3A22-4E83-B618-A98B25467503}" sibTransId="{7A28D28C-41CE-49EA-B9B3-A9D7D9BC850A}"/>
    <dgm:cxn modelId="{D4A7998D-1288-42DB-B3E9-555FF5600E94}" type="presOf" srcId="{D094C2E7-BEDA-41F1-8378-8F47978344E1}" destId="{2E745556-CEB1-4916-91AE-FDCB2D5030E0}" srcOrd="0" destOrd="0" presId="urn:microsoft.com/office/officeart/2009/3/layout/HorizontalOrganizationChart"/>
    <dgm:cxn modelId="{A61A448E-BF25-47C5-AB8E-48BD6E2BBD55}" srcId="{1BEC6767-E61C-4616-A70C-510F39596E3D}" destId="{D094C2E7-BEDA-41F1-8378-8F47978344E1}" srcOrd="4" destOrd="0" parTransId="{1BBC6673-8894-432A-AA59-D60D20D3597A}" sibTransId="{863DF0B8-8802-4478-9194-5B081A3D2CED}"/>
    <dgm:cxn modelId="{01053E91-32BA-4D54-8629-3E3A52DF37F0}" type="presOf" srcId="{1BBC6673-8894-432A-AA59-D60D20D3597A}" destId="{AC99BDB3-1DB7-4395-BCC3-48CAE689A0AF}" srcOrd="0" destOrd="0" presId="urn:microsoft.com/office/officeart/2009/3/layout/HorizontalOrganizationChart"/>
    <dgm:cxn modelId="{F660C693-F614-4C08-962E-6A3BF1513F99}" type="presOf" srcId="{D094C2E7-BEDA-41F1-8378-8F47978344E1}" destId="{622247D7-E8CF-4637-A44D-DE269BC6F3E0}" srcOrd="1" destOrd="0" presId="urn:microsoft.com/office/officeart/2009/3/layout/HorizontalOrganizationChart"/>
    <dgm:cxn modelId="{E269B399-2D1D-4350-A331-F1644F480F22}" srcId="{70EB3C07-2BCA-4085-BCA6-E498D29A64A8}" destId="{1BEC6767-E61C-4616-A70C-510F39596E3D}" srcOrd="1" destOrd="0" parTransId="{26E194DF-AD8E-4FD1-9DA1-ADF13956F34D}" sibTransId="{6A47EA0C-9D21-4664-96A2-6DA5E7D6DFD9}"/>
    <dgm:cxn modelId="{07BDA29F-E39C-4786-B9D9-3ECB4DF5EDDE}" srcId="{70EB3C07-2BCA-4085-BCA6-E498D29A64A8}" destId="{CFE9A995-1D21-424C-90C4-1B8E71DF0B37}" srcOrd="0" destOrd="0" parTransId="{74BF885E-82CE-4C81-AFB7-C698C7011F5F}" sibTransId="{72B3AFD1-ACA9-4DC5-8C73-E15F73699948}"/>
    <dgm:cxn modelId="{833F13BA-A517-4F50-A89B-A5739AA144AD}" type="presOf" srcId="{0303730B-C33F-409C-81A6-7E1F6FCEAD0E}" destId="{D8EB2B4D-2C3B-4F33-A0B1-3E9EE9A97EA5}" srcOrd="1" destOrd="0" presId="urn:microsoft.com/office/officeart/2009/3/layout/HorizontalOrganizationChart"/>
    <dgm:cxn modelId="{B76F3ABA-1F2E-4C23-8EED-D713FD354A8B}" type="presOf" srcId="{CB626EEE-6785-461C-9F3D-7C47880D37C1}" destId="{2AA9D2AD-E6C7-423A-B9A9-85BDEC0765FB}" srcOrd="0" destOrd="0" presId="urn:microsoft.com/office/officeart/2009/3/layout/HorizontalOrganizationChart"/>
    <dgm:cxn modelId="{9AE492BD-B3B0-4709-97F0-A34B8BFBEB44}" type="presOf" srcId="{655CADDE-B365-450E-9023-7BE93F86F60A}" destId="{60337D8C-A8C7-4448-88C6-1E27803DBF2C}" srcOrd="1" destOrd="0" presId="urn:microsoft.com/office/officeart/2009/3/layout/HorizontalOrganizationChart"/>
    <dgm:cxn modelId="{C5D3ABC4-54A1-47B8-936B-4F1FFA0C38C7}" type="presOf" srcId="{CFE9A995-1D21-424C-90C4-1B8E71DF0B37}" destId="{5861C736-7ABC-401E-8F02-98BB39EE8B95}" srcOrd="1" destOrd="0" presId="urn:microsoft.com/office/officeart/2009/3/layout/HorizontalOrganizationChart"/>
    <dgm:cxn modelId="{EF5FAFC9-7A42-4471-AF38-27BDC55D3095}" type="presOf" srcId="{70EB3C07-2BCA-4085-BCA6-E498D29A64A8}" destId="{9DE908A0-612D-466E-976C-1C982B3480CC}" srcOrd="0" destOrd="0" presId="urn:microsoft.com/office/officeart/2009/3/layout/HorizontalOrganizationChart"/>
    <dgm:cxn modelId="{0B68C4DA-61FE-47B7-AC86-C80686A57976}" type="presOf" srcId="{CFE9A995-1D21-424C-90C4-1B8E71DF0B37}" destId="{9193BE78-A314-40D6-8A0B-85369A534910}" srcOrd="0" destOrd="0" presId="urn:microsoft.com/office/officeart/2009/3/layout/HorizontalOrganizationChart"/>
    <dgm:cxn modelId="{70DE3BE8-635F-4624-BB00-B2D1E3ADB1C6}" type="presOf" srcId="{43C05BC1-CC47-4321-BEDE-4B6AF646D980}" destId="{EDE64598-511B-4036-91E1-4CF90F09835C}" srcOrd="1" destOrd="0" presId="urn:microsoft.com/office/officeart/2009/3/layout/HorizontalOrganizationChart"/>
    <dgm:cxn modelId="{1C7DCBF0-5B69-4401-B75C-D268D397B398}" type="presOf" srcId="{B80154ED-D172-4CCE-BAD8-031DE1E21A54}" destId="{34DCB653-B347-4BD7-97F6-94D8021D46A0}" srcOrd="1" destOrd="0" presId="urn:microsoft.com/office/officeart/2009/3/layout/HorizontalOrganizationChart"/>
    <dgm:cxn modelId="{166D4BFF-63D7-4707-B499-37C957A6E1A2}" type="presOf" srcId="{1BEC6767-E61C-4616-A70C-510F39596E3D}" destId="{AFA3A04B-E019-4865-BC17-613C117BF7A3}" srcOrd="0" destOrd="0" presId="urn:microsoft.com/office/officeart/2009/3/layout/HorizontalOrganizationChart"/>
    <dgm:cxn modelId="{570063BC-42A0-481F-9F94-278430FF8603}" type="presParOf" srcId="{9DE908A0-612D-466E-976C-1C982B3480CC}" destId="{5C3E798E-62F3-437B-B86A-362BCD9A557F}" srcOrd="0" destOrd="0" presId="urn:microsoft.com/office/officeart/2009/3/layout/HorizontalOrganizationChart"/>
    <dgm:cxn modelId="{FFDCD07A-48F6-4E3F-9DFE-18A535D57789}" type="presParOf" srcId="{5C3E798E-62F3-437B-B86A-362BCD9A557F}" destId="{D753326E-41DE-4ABF-92EE-516C59D77339}" srcOrd="0" destOrd="0" presId="urn:microsoft.com/office/officeart/2009/3/layout/HorizontalOrganizationChart"/>
    <dgm:cxn modelId="{2FDC2E40-2B55-426B-B4D5-C16EA9DDE019}" type="presParOf" srcId="{D753326E-41DE-4ABF-92EE-516C59D77339}" destId="{9193BE78-A314-40D6-8A0B-85369A534910}" srcOrd="0" destOrd="0" presId="urn:microsoft.com/office/officeart/2009/3/layout/HorizontalOrganizationChart"/>
    <dgm:cxn modelId="{AA8AB1C7-6E0D-4253-B660-8234A2E10093}" type="presParOf" srcId="{D753326E-41DE-4ABF-92EE-516C59D77339}" destId="{5861C736-7ABC-401E-8F02-98BB39EE8B95}" srcOrd="1" destOrd="0" presId="urn:microsoft.com/office/officeart/2009/3/layout/HorizontalOrganizationChart"/>
    <dgm:cxn modelId="{C98127C6-D112-4AF3-AAB6-25CE5CBBABF0}" type="presParOf" srcId="{5C3E798E-62F3-437B-B86A-362BCD9A557F}" destId="{3CEE9B80-3385-4FB1-A198-0F559A391B27}" srcOrd="1" destOrd="0" presId="urn:microsoft.com/office/officeart/2009/3/layout/HorizontalOrganizationChart"/>
    <dgm:cxn modelId="{B836D1D1-06EC-41BB-B5CB-1FBC7AE4D989}" type="presParOf" srcId="{5C3E798E-62F3-437B-B86A-362BCD9A557F}" destId="{DA305856-236C-4F8C-A361-453F67299B26}" srcOrd="2" destOrd="0" presId="urn:microsoft.com/office/officeart/2009/3/layout/HorizontalOrganizationChart"/>
    <dgm:cxn modelId="{80892041-6166-4AC4-A318-AA9910035531}" type="presParOf" srcId="{9DE908A0-612D-466E-976C-1C982B3480CC}" destId="{EE1F6307-41BE-426C-8472-AC6B45DB7C25}" srcOrd="1" destOrd="0" presId="urn:microsoft.com/office/officeart/2009/3/layout/HorizontalOrganizationChart"/>
    <dgm:cxn modelId="{56466627-DED4-4388-8DCA-86AD54A05509}" type="presParOf" srcId="{EE1F6307-41BE-426C-8472-AC6B45DB7C25}" destId="{9C86EBA9-BB9F-4EED-95D4-EF44BE1F9884}" srcOrd="0" destOrd="0" presId="urn:microsoft.com/office/officeart/2009/3/layout/HorizontalOrganizationChart"/>
    <dgm:cxn modelId="{E37FFBEC-FBC8-46EA-B86E-B6151D489FD8}" type="presParOf" srcId="{9C86EBA9-BB9F-4EED-95D4-EF44BE1F9884}" destId="{AFA3A04B-E019-4865-BC17-613C117BF7A3}" srcOrd="0" destOrd="0" presId="urn:microsoft.com/office/officeart/2009/3/layout/HorizontalOrganizationChart"/>
    <dgm:cxn modelId="{0D23B5B4-8BF2-4AA0-8875-BA9E282103DA}" type="presParOf" srcId="{9C86EBA9-BB9F-4EED-95D4-EF44BE1F9884}" destId="{7F6E082C-F083-4D77-8F81-6B34CE7244F4}" srcOrd="1" destOrd="0" presId="urn:microsoft.com/office/officeart/2009/3/layout/HorizontalOrganizationChart"/>
    <dgm:cxn modelId="{C6AB828A-07C5-4665-AE5A-18F4FFC80A65}" type="presParOf" srcId="{EE1F6307-41BE-426C-8472-AC6B45DB7C25}" destId="{7A6EA5EB-250C-4818-AF63-6344D7009D96}" srcOrd="1" destOrd="0" presId="urn:microsoft.com/office/officeart/2009/3/layout/HorizontalOrganizationChart"/>
    <dgm:cxn modelId="{71C6FC50-0809-4B8E-86EC-79C6E50185AB}" type="presParOf" srcId="{7A6EA5EB-250C-4818-AF63-6344D7009D96}" destId="{8D5780BE-3E7B-41A6-AB2F-41987FA13E3F}" srcOrd="0" destOrd="0" presId="urn:microsoft.com/office/officeart/2009/3/layout/HorizontalOrganizationChart"/>
    <dgm:cxn modelId="{62E6CEA8-CBEF-4AE1-877F-E9CC1E56F945}" type="presParOf" srcId="{7A6EA5EB-250C-4818-AF63-6344D7009D96}" destId="{7A0D5D3A-C6F9-4E80-87D4-3EC2DC6B57DD}" srcOrd="1" destOrd="0" presId="urn:microsoft.com/office/officeart/2009/3/layout/HorizontalOrganizationChart"/>
    <dgm:cxn modelId="{53AC96F2-B1C1-40B3-8B95-559670347804}" type="presParOf" srcId="{7A0D5D3A-C6F9-4E80-87D4-3EC2DC6B57DD}" destId="{BFA0B677-E18F-4146-9A10-E4BD33D0A489}" srcOrd="0" destOrd="0" presId="urn:microsoft.com/office/officeart/2009/3/layout/HorizontalOrganizationChart"/>
    <dgm:cxn modelId="{FE3694EE-2037-44FF-9D54-D9CA638D4B43}" type="presParOf" srcId="{BFA0B677-E18F-4146-9A10-E4BD33D0A489}" destId="{4A54DE71-C53A-4F8C-802A-80C52C0B7C31}" srcOrd="0" destOrd="0" presId="urn:microsoft.com/office/officeart/2009/3/layout/HorizontalOrganizationChart"/>
    <dgm:cxn modelId="{A0BBC883-DC22-44D7-A38F-3BB46832B10F}" type="presParOf" srcId="{BFA0B677-E18F-4146-9A10-E4BD33D0A489}" destId="{60337D8C-A8C7-4448-88C6-1E27803DBF2C}" srcOrd="1" destOrd="0" presId="urn:microsoft.com/office/officeart/2009/3/layout/HorizontalOrganizationChart"/>
    <dgm:cxn modelId="{4D861840-6EC8-4EA9-ACFC-81A595620F4F}" type="presParOf" srcId="{7A0D5D3A-C6F9-4E80-87D4-3EC2DC6B57DD}" destId="{65AFB425-DDA0-4075-94B2-5CE3B93808C4}" srcOrd="1" destOrd="0" presId="urn:microsoft.com/office/officeart/2009/3/layout/HorizontalOrganizationChart"/>
    <dgm:cxn modelId="{145B0932-BAB7-4EDF-8FF1-729AA30F07EC}" type="presParOf" srcId="{7A0D5D3A-C6F9-4E80-87D4-3EC2DC6B57DD}" destId="{38B94EBC-16D4-489A-A406-B8A31DB4E6F6}" srcOrd="2" destOrd="0" presId="urn:microsoft.com/office/officeart/2009/3/layout/HorizontalOrganizationChart"/>
    <dgm:cxn modelId="{2D8C80D4-95AB-4072-9F1A-74B91FEC7855}" type="presParOf" srcId="{7A6EA5EB-250C-4818-AF63-6344D7009D96}" destId="{FE14BE95-B290-43D0-8D56-BF05936239D5}" srcOrd="2" destOrd="0" presId="urn:microsoft.com/office/officeart/2009/3/layout/HorizontalOrganizationChart"/>
    <dgm:cxn modelId="{25185BC8-B234-4979-BCA4-4ABFB090F464}" type="presParOf" srcId="{7A6EA5EB-250C-4818-AF63-6344D7009D96}" destId="{6D3FE463-2B76-40C3-8278-BD886F3616BB}" srcOrd="3" destOrd="0" presId="urn:microsoft.com/office/officeart/2009/3/layout/HorizontalOrganizationChart"/>
    <dgm:cxn modelId="{08A88D89-FF48-4243-B7FB-A8046C677F7F}" type="presParOf" srcId="{6D3FE463-2B76-40C3-8278-BD886F3616BB}" destId="{B2142B7D-C7FD-4BE4-82F2-AE3C8C8099EF}" srcOrd="0" destOrd="0" presId="urn:microsoft.com/office/officeart/2009/3/layout/HorizontalOrganizationChart"/>
    <dgm:cxn modelId="{2263DD3C-ACB3-41FD-8694-74C4B4430677}" type="presParOf" srcId="{B2142B7D-C7FD-4BE4-82F2-AE3C8C8099EF}" destId="{94304ACE-3492-4823-BDF4-194091A95935}" srcOrd="0" destOrd="0" presId="urn:microsoft.com/office/officeart/2009/3/layout/HorizontalOrganizationChart"/>
    <dgm:cxn modelId="{2C185AA8-2C23-47FF-8C01-016E3523B35B}" type="presParOf" srcId="{B2142B7D-C7FD-4BE4-82F2-AE3C8C8099EF}" destId="{D8EB2B4D-2C3B-4F33-A0B1-3E9EE9A97EA5}" srcOrd="1" destOrd="0" presId="urn:microsoft.com/office/officeart/2009/3/layout/HorizontalOrganizationChart"/>
    <dgm:cxn modelId="{179CD77B-C39A-4B51-A804-B26A8973F2FB}" type="presParOf" srcId="{6D3FE463-2B76-40C3-8278-BD886F3616BB}" destId="{57BB922D-F2FC-4073-9D77-65BC9AFCDCE7}" srcOrd="1" destOrd="0" presId="urn:microsoft.com/office/officeart/2009/3/layout/HorizontalOrganizationChart"/>
    <dgm:cxn modelId="{941C4AE6-569A-4796-BE49-D3A03E5D1E0D}" type="presParOf" srcId="{6D3FE463-2B76-40C3-8278-BD886F3616BB}" destId="{1B74D274-A701-47F3-B2A3-99D4AAC90302}" srcOrd="2" destOrd="0" presId="urn:microsoft.com/office/officeart/2009/3/layout/HorizontalOrganizationChart"/>
    <dgm:cxn modelId="{9D09D0C1-ECCE-4CA9-87B4-F6DF336C8D68}" type="presParOf" srcId="{7A6EA5EB-250C-4818-AF63-6344D7009D96}" destId="{2AA9D2AD-E6C7-423A-B9A9-85BDEC0765FB}" srcOrd="4" destOrd="0" presId="urn:microsoft.com/office/officeart/2009/3/layout/HorizontalOrganizationChart"/>
    <dgm:cxn modelId="{09257665-4C50-48E4-A80A-180FAFA0075F}" type="presParOf" srcId="{7A6EA5EB-250C-4818-AF63-6344D7009D96}" destId="{3D29ABBD-7382-4D80-BEED-EEBBFFA7E60C}" srcOrd="5" destOrd="0" presId="urn:microsoft.com/office/officeart/2009/3/layout/HorizontalOrganizationChart"/>
    <dgm:cxn modelId="{06C0A07A-45D5-4A96-A422-A2FCBF143F93}" type="presParOf" srcId="{3D29ABBD-7382-4D80-BEED-EEBBFFA7E60C}" destId="{BC2F1DFA-FC1C-47AE-9E85-CE60C14818A9}" srcOrd="0" destOrd="0" presId="urn:microsoft.com/office/officeart/2009/3/layout/HorizontalOrganizationChart"/>
    <dgm:cxn modelId="{4CF0C77B-630D-4236-A51A-7ADB8D8754F8}" type="presParOf" srcId="{BC2F1DFA-FC1C-47AE-9E85-CE60C14818A9}" destId="{8B8C6597-7878-4F77-A07C-7800CCADDCC6}" srcOrd="0" destOrd="0" presId="urn:microsoft.com/office/officeart/2009/3/layout/HorizontalOrganizationChart"/>
    <dgm:cxn modelId="{B60E1D4E-FB5B-40F0-92B0-31C82102B846}" type="presParOf" srcId="{BC2F1DFA-FC1C-47AE-9E85-CE60C14818A9}" destId="{34DCB653-B347-4BD7-97F6-94D8021D46A0}" srcOrd="1" destOrd="0" presId="urn:microsoft.com/office/officeart/2009/3/layout/HorizontalOrganizationChart"/>
    <dgm:cxn modelId="{5AE42D9F-F67F-44DC-A0AD-1496001A82A4}" type="presParOf" srcId="{3D29ABBD-7382-4D80-BEED-EEBBFFA7E60C}" destId="{E76C673D-F5C0-4042-855E-A01A2B001DC0}" srcOrd="1" destOrd="0" presId="urn:microsoft.com/office/officeart/2009/3/layout/HorizontalOrganizationChart"/>
    <dgm:cxn modelId="{0B4AB510-4FAD-4849-8BAC-28281564B2EF}" type="presParOf" srcId="{3D29ABBD-7382-4D80-BEED-EEBBFFA7E60C}" destId="{EA0AC3B0-7EA7-44A8-A634-CC7D862CA480}" srcOrd="2" destOrd="0" presId="urn:microsoft.com/office/officeart/2009/3/layout/HorizontalOrganizationChart"/>
    <dgm:cxn modelId="{18C0CE6C-B662-4E20-9E35-D72396A105C0}" type="presParOf" srcId="{7A6EA5EB-250C-4818-AF63-6344D7009D96}" destId="{4DDEE227-970E-4205-951D-F7D8780150F0}" srcOrd="6" destOrd="0" presId="urn:microsoft.com/office/officeart/2009/3/layout/HorizontalOrganizationChart"/>
    <dgm:cxn modelId="{8A738F3F-2F17-4EF9-80AB-647F10B68CFB}" type="presParOf" srcId="{7A6EA5EB-250C-4818-AF63-6344D7009D96}" destId="{F00C3F96-0269-4596-BD90-86689295885D}" srcOrd="7" destOrd="0" presId="urn:microsoft.com/office/officeart/2009/3/layout/HorizontalOrganizationChart"/>
    <dgm:cxn modelId="{63018F91-575A-4533-A830-CAF90AD737EB}" type="presParOf" srcId="{F00C3F96-0269-4596-BD90-86689295885D}" destId="{D4F06728-D736-4064-8EA8-85915799A7E4}" srcOrd="0" destOrd="0" presId="urn:microsoft.com/office/officeart/2009/3/layout/HorizontalOrganizationChart"/>
    <dgm:cxn modelId="{4EF50BDC-E4C2-4680-B980-EC4EB83E4338}" type="presParOf" srcId="{D4F06728-D736-4064-8EA8-85915799A7E4}" destId="{EF5F8FD7-4034-48D8-8134-37A10249E4AD}" srcOrd="0" destOrd="0" presId="urn:microsoft.com/office/officeart/2009/3/layout/HorizontalOrganizationChart"/>
    <dgm:cxn modelId="{DE474E56-9CF6-4F66-A50C-83761BDE139C}" type="presParOf" srcId="{D4F06728-D736-4064-8EA8-85915799A7E4}" destId="{EDE64598-511B-4036-91E1-4CF90F09835C}" srcOrd="1" destOrd="0" presId="urn:microsoft.com/office/officeart/2009/3/layout/HorizontalOrganizationChart"/>
    <dgm:cxn modelId="{896553F7-0292-4924-8930-5E2381798C83}" type="presParOf" srcId="{F00C3F96-0269-4596-BD90-86689295885D}" destId="{B3C66272-6135-48A8-A93A-56C57767BB2D}" srcOrd="1" destOrd="0" presId="urn:microsoft.com/office/officeart/2009/3/layout/HorizontalOrganizationChart"/>
    <dgm:cxn modelId="{70013D80-1220-4B1A-B1D0-7FC4BA25D504}" type="presParOf" srcId="{F00C3F96-0269-4596-BD90-86689295885D}" destId="{9A3B3AC0-6495-4F92-A281-07FF6ED031E8}" srcOrd="2" destOrd="0" presId="urn:microsoft.com/office/officeart/2009/3/layout/HorizontalOrganizationChart"/>
    <dgm:cxn modelId="{8F4757C5-F938-4790-8C82-00F15E2661E9}" type="presParOf" srcId="{7A6EA5EB-250C-4818-AF63-6344D7009D96}" destId="{AC99BDB3-1DB7-4395-BCC3-48CAE689A0AF}" srcOrd="8" destOrd="0" presId="urn:microsoft.com/office/officeart/2009/3/layout/HorizontalOrganizationChart"/>
    <dgm:cxn modelId="{6752781D-4BCB-45A8-AC00-1E266100D1E8}" type="presParOf" srcId="{7A6EA5EB-250C-4818-AF63-6344D7009D96}" destId="{735CC455-0E82-4096-9CC9-9C24E1217D2D}" srcOrd="9" destOrd="0" presId="urn:microsoft.com/office/officeart/2009/3/layout/HorizontalOrganizationChart"/>
    <dgm:cxn modelId="{02E335DC-B38D-421F-A251-289D0C8EE7D2}" type="presParOf" srcId="{735CC455-0E82-4096-9CC9-9C24E1217D2D}" destId="{3C844482-E624-4AEE-8B6B-15AF424AD14E}" srcOrd="0" destOrd="0" presId="urn:microsoft.com/office/officeart/2009/3/layout/HorizontalOrganizationChart"/>
    <dgm:cxn modelId="{A0E15907-A90C-4DC4-B16F-CEC2B7746704}" type="presParOf" srcId="{3C844482-E624-4AEE-8B6B-15AF424AD14E}" destId="{2E745556-CEB1-4916-91AE-FDCB2D5030E0}" srcOrd="0" destOrd="0" presId="urn:microsoft.com/office/officeart/2009/3/layout/HorizontalOrganizationChart"/>
    <dgm:cxn modelId="{AF6C721C-DD07-4C5B-B8E6-92DA6EEC663A}" type="presParOf" srcId="{3C844482-E624-4AEE-8B6B-15AF424AD14E}" destId="{622247D7-E8CF-4637-A44D-DE269BC6F3E0}" srcOrd="1" destOrd="0" presId="urn:microsoft.com/office/officeart/2009/3/layout/HorizontalOrganizationChart"/>
    <dgm:cxn modelId="{690E660C-D3A2-486C-95A8-07E4D7C6E4D5}" type="presParOf" srcId="{735CC455-0E82-4096-9CC9-9C24E1217D2D}" destId="{012C5F0C-1D6F-42BE-B9F0-A338EF898BBF}" srcOrd="1" destOrd="0" presId="urn:microsoft.com/office/officeart/2009/3/layout/HorizontalOrganizationChart"/>
    <dgm:cxn modelId="{F805F44C-61D5-4006-BCF4-1F1D496A73C2}" type="presParOf" srcId="{735CC455-0E82-4096-9CC9-9C24E1217D2D}" destId="{4A7AB0A8-302B-4533-AB64-B39BDBE4923B}" srcOrd="2" destOrd="0" presId="urn:microsoft.com/office/officeart/2009/3/layout/HorizontalOrganizationChart"/>
    <dgm:cxn modelId="{9F8987D4-DACF-40E9-ABB5-8DE4424458A2}" type="presParOf" srcId="{EE1F6307-41BE-426C-8472-AC6B45DB7C25}" destId="{F4B268B6-EC70-43E2-82BE-FC4C7BE07C8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9762C5-8B8A-43A8-9DAF-879C6AA1198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2F8CF25-0CDA-4E39-9AA0-452E50647B06}">
      <dgm:prSet/>
      <dgm:spPr/>
      <dgm:t>
        <a:bodyPr/>
        <a:lstStyle/>
        <a:p>
          <a:pPr>
            <a:lnSpc>
              <a:spcPct val="100000"/>
            </a:lnSpc>
          </a:pPr>
          <a:r>
            <a:rPr lang="en-US"/>
            <a:t>Prior to the 1996 amendments, some returning permanent residents were protected from the inadmissibility provision under the U.S. Supreme Court decision </a:t>
          </a:r>
          <a:r>
            <a:rPr lang="en-US" i="1"/>
            <a:t>Rosenberg v. Fleuti</a:t>
          </a:r>
          <a:r>
            <a:rPr lang="en-US"/>
            <a:t>, where the court held that the grounds of inadmissibility were inapplicable to an LPR who was returning from an “innocent, casual and brief trip abroad.</a:t>
          </a:r>
        </a:p>
      </dgm:t>
    </dgm:pt>
    <dgm:pt modelId="{87734921-1063-4BCC-B4CD-AC6B4C8C16D5}" type="parTrans" cxnId="{BE747A72-5261-49A3-ACF4-76F7539D6BF8}">
      <dgm:prSet/>
      <dgm:spPr/>
      <dgm:t>
        <a:bodyPr/>
        <a:lstStyle/>
        <a:p>
          <a:endParaRPr lang="en-US"/>
        </a:p>
      </dgm:t>
    </dgm:pt>
    <dgm:pt modelId="{AD8AB618-021D-4752-8FA1-FDF9A0FF8A0E}" type="sibTrans" cxnId="{BE747A72-5261-49A3-ACF4-76F7539D6BF8}">
      <dgm:prSet/>
      <dgm:spPr/>
      <dgm:t>
        <a:bodyPr/>
        <a:lstStyle/>
        <a:p>
          <a:endParaRPr lang="en-US"/>
        </a:p>
      </dgm:t>
    </dgm:pt>
    <dgm:pt modelId="{B5B16EFD-446B-4F04-AA99-E5AF19FE8610}">
      <dgm:prSet/>
      <dgm:spPr/>
      <dgm:t>
        <a:bodyPr/>
        <a:lstStyle/>
        <a:p>
          <a:pPr>
            <a:lnSpc>
              <a:spcPct val="100000"/>
            </a:lnSpc>
          </a:pPr>
          <a:r>
            <a:rPr lang="en-US"/>
            <a:t>The </a:t>
          </a:r>
          <a:r>
            <a:rPr lang="en-US" i="1"/>
            <a:t>Fleuti</a:t>
          </a:r>
          <a:r>
            <a:rPr lang="en-US"/>
            <a:t> or reentry doctrine, as it became known, protected LPRs from beings subjected to the inadmissibility provisions that were different from the provisions for deportability.</a:t>
          </a:r>
        </a:p>
      </dgm:t>
    </dgm:pt>
    <dgm:pt modelId="{4AEE121A-0E13-42D9-A28E-B47319BB6097}" type="parTrans" cxnId="{22D0301F-F66D-4E1E-8D3B-74AED25CDE4E}">
      <dgm:prSet/>
      <dgm:spPr/>
      <dgm:t>
        <a:bodyPr/>
        <a:lstStyle/>
        <a:p>
          <a:endParaRPr lang="en-US"/>
        </a:p>
      </dgm:t>
    </dgm:pt>
    <dgm:pt modelId="{FC18CAAD-D303-4B4E-8389-EBCDBD72626B}" type="sibTrans" cxnId="{22D0301F-F66D-4E1E-8D3B-74AED25CDE4E}">
      <dgm:prSet/>
      <dgm:spPr/>
      <dgm:t>
        <a:bodyPr/>
        <a:lstStyle/>
        <a:p>
          <a:endParaRPr lang="en-US"/>
        </a:p>
      </dgm:t>
    </dgm:pt>
    <dgm:pt modelId="{70C21154-B79D-4634-A4EF-A3989B2349BB}">
      <dgm:prSet/>
      <dgm:spPr/>
      <dgm:t>
        <a:bodyPr/>
        <a:lstStyle/>
        <a:p>
          <a:pPr>
            <a:lnSpc>
              <a:spcPct val="100000"/>
            </a:lnSpc>
          </a:pPr>
          <a:r>
            <a:rPr lang="en-US"/>
            <a:t>While the definition of entry as embodied in the immigration statutes has replaced the </a:t>
          </a:r>
          <a:r>
            <a:rPr lang="en-US" i="1"/>
            <a:t>Fleuti </a:t>
          </a:r>
          <a:r>
            <a:rPr lang="en-US"/>
            <a:t>doctrine, whether the idea that LPRs are entitled to greater protections than those who have arrived only recently survives IIRAIRA is not entirely clear.</a:t>
          </a:r>
        </a:p>
      </dgm:t>
    </dgm:pt>
    <dgm:pt modelId="{A4EF8887-390C-4004-B27C-62C5898C29D4}" type="parTrans" cxnId="{43522238-C1A9-41B9-8F6E-629FD9A6FA5F}">
      <dgm:prSet/>
      <dgm:spPr/>
      <dgm:t>
        <a:bodyPr/>
        <a:lstStyle/>
        <a:p>
          <a:endParaRPr lang="en-US"/>
        </a:p>
      </dgm:t>
    </dgm:pt>
    <dgm:pt modelId="{9BB87352-29E1-4BBE-82CF-CCFEC8C4614D}" type="sibTrans" cxnId="{43522238-C1A9-41B9-8F6E-629FD9A6FA5F}">
      <dgm:prSet/>
      <dgm:spPr/>
      <dgm:t>
        <a:bodyPr/>
        <a:lstStyle/>
        <a:p>
          <a:endParaRPr lang="en-US"/>
        </a:p>
      </dgm:t>
    </dgm:pt>
    <dgm:pt modelId="{F532811B-804A-43A7-9B8E-E16311A1B643}" type="pres">
      <dgm:prSet presAssocID="{929762C5-8B8A-43A8-9DAF-879C6AA11988}" presName="root" presStyleCnt="0">
        <dgm:presLayoutVars>
          <dgm:dir/>
          <dgm:resizeHandles val="exact"/>
        </dgm:presLayoutVars>
      </dgm:prSet>
      <dgm:spPr/>
    </dgm:pt>
    <dgm:pt modelId="{6BAA0B0C-8FAA-474F-9E83-B8970EFCC735}" type="pres">
      <dgm:prSet presAssocID="{72F8CF25-0CDA-4E39-9AA0-452E50647B06}" presName="compNode" presStyleCnt="0"/>
      <dgm:spPr/>
    </dgm:pt>
    <dgm:pt modelId="{F02B6788-D39B-46FF-8E1B-2B9EBAD972F7}" type="pres">
      <dgm:prSet presAssocID="{72F8CF25-0CDA-4E39-9AA0-452E50647B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0CDD21D7-CEC4-44B3-9B84-4ED7FC198683}" type="pres">
      <dgm:prSet presAssocID="{72F8CF25-0CDA-4E39-9AA0-452E50647B06}" presName="spaceRect" presStyleCnt="0"/>
      <dgm:spPr/>
    </dgm:pt>
    <dgm:pt modelId="{34C1A2FB-92C8-4DC1-909E-ADA5CA119570}" type="pres">
      <dgm:prSet presAssocID="{72F8CF25-0CDA-4E39-9AA0-452E50647B06}" presName="textRect" presStyleLbl="revTx" presStyleIdx="0" presStyleCnt="3">
        <dgm:presLayoutVars>
          <dgm:chMax val="1"/>
          <dgm:chPref val="1"/>
        </dgm:presLayoutVars>
      </dgm:prSet>
      <dgm:spPr/>
    </dgm:pt>
    <dgm:pt modelId="{7136D0E0-4315-4FFA-8BC4-8624F1878892}" type="pres">
      <dgm:prSet presAssocID="{AD8AB618-021D-4752-8FA1-FDF9A0FF8A0E}" presName="sibTrans" presStyleCnt="0"/>
      <dgm:spPr/>
    </dgm:pt>
    <dgm:pt modelId="{B221EA64-D4C2-4E41-9D87-DE4BF994F975}" type="pres">
      <dgm:prSet presAssocID="{B5B16EFD-446B-4F04-AA99-E5AF19FE8610}" presName="compNode" presStyleCnt="0"/>
      <dgm:spPr/>
    </dgm:pt>
    <dgm:pt modelId="{299D5202-0A1E-4D94-8751-29ECBE879A0C}" type="pres">
      <dgm:prSet presAssocID="{B5B16EFD-446B-4F04-AA99-E5AF19FE86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773928E4-AA92-49FA-AA7D-D48A459F848F}" type="pres">
      <dgm:prSet presAssocID="{B5B16EFD-446B-4F04-AA99-E5AF19FE8610}" presName="spaceRect" presStyleCnt="0"/>
      <dgm:spPr/>
    </dgm:pt>
    <dgm:pt modelId="{407672C5-1052-4C5C-ABB7-0322D2D976A0}" type="pres">
      <dgm:prSet presAssocID="{B5B16EFD-446B-4F04-AA99-E5AF19FE8610}" presName="textRect" presStyleLbl="revTx" presStyleIdx="1" presStyleCnt="3">
        <dgm:presLayoutVars>
          <dgm:chMax val="1"/>
          <dgm:chPref val="1"/>
        </dgm:presLayoutVars>
      </dgm:prSet>
      <dgm:spPr/>
    </dgm:pt>
    <dgm:pt modelId="{0C59D4E9-7AA1-45BA-ADD9-043AF5E6D6A8}" type="pres">
      <dgm:prSet presAssocID="{FC18CAAD-D303-4B4E-8389-EBCDBD72626B}" presName="sibTrans" presStyleCnt="0"/>
      <dgm:spPr/>
    </dgm:pt>
    <dgm:pt modelId="{158D732D-D82C-4C9D-8C64-46C4B15BA45D}" type="pres">
      <dgm:prSet presAssocID="{70C21154-B79D-4634-A4EF-A3989B2349BB}" presName="compNode" presStyleCnt="0"/>
      <dgm:spPr/>
    </dgm:pt>
    <dgm:pt modelId="{A64F753A-88BB-44DE-A1F6-CE5A0F4A46D9}" type="pres">
      <dgm:prSet presAssocID="{70C21154-B79D-4634-A4EF-A3989B2349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79D1F06E-6EEB-4C77-8756-E66EBCA40232}" type="pres">
      <dgm:prSet presAssocID="{70C21154-B79D-4634-A4EF-A3989B2349BB}" presName="spaceRect" presStyleCnt="0"/>
      <dgm:spPr/>
    </dgm:pt>
    <dgm:pt modelId="{E0D8CE3C-FDB4-4276-8513-312BF6AF18B6}" type="pres">
      <dgm:prSet presAssocID="{70C21154-B79D-4634-A4EF-A3989B2349BB}" presName="textRect" presStyleLbl="revTx" presStyleIdx="2" presStyleCnt="3">
        <dgm:presLayoutVars>
          <dgm:chMax val="1"/>
          <dgm:chPref val="1"/>
        </dgm:presLayoutVars>
      </dgm:prSet>
      <dgm:spPr/>
    </dgm:pt>
  </dgm:ptLst>
  <dgm:cxnLst>
    <dgm:cxn modelId="{94B28702-2134-4BDA-BB3A-2E0C3ABAAB73}" type="presOf" srcId="{929762C5-8B8A-43A8-9DAF-879C6AA11988}" destId="{F532811B-804A-43A7-9B8E-E16311A1B643}" srcOrd="0" destOrd="0" presId="urn:microsoft.com/office/officeart/2018/2/layout/IconLabelList"/>
    <dgm:cxn modelId="{22D0301F-F66D-4E1E-8D3B-74AED25CDE4E}" srcId="{929762C5-8B8A-43A8-9DAF-879C6AA11988}" destId="{B5B16EFD-446B-4F04-AA99-E5AF19FE8610}" srcOrd="1" destOrd="0" parTransId="{4AEE121A-0E13-42D9-A28E-B47319BB6097}" sibTransId="{FC18CAAD-D303-4B4E-8389-EBCDBD72626B}"/>
    <dgm:cxn modelId="{CB683335-4E0F-45F7-A446-E448C0CB218F}" type="presOf" srcId="{B5B16EFD-446B-4F04-AA99-E5AF19FE8610}" destId="{407672C5-1052-4C5C-ABB7-0322D2D976A0}" srcOrd="0" destOrd="0" presId="urn:microsoft.com/office/officeart/2018/2/layout/IconLabelList"/>
    <dgm:cxn modelId="{43522238-C1A9-41B9-8F6E-629FD9A6FA5F}" srcId="{929762C5-8B8A-43A8-9DAF-879C6AA11988}" destId="{70C21154-B79D-4634-A4EF-A3989B2349BB}" srcOrd="2" destOrd="0" parTransId="{A4EF8887-390C-4004-B27C-62C5898C29D4}" sibTransId="{9BB87352-29E1-4BBE-82CF-CCFEC8C4614D}"/>
    <dgm:cxn modelId="{BE747A72-5261-49A3-ACF4-76F7539D6BF8}" srcId="{929762C5-8B8A-43A8-9DAF-879C6AA11988}" destId="{72F8CF25-0CDA-4E39-9AA0-452E50647B06}" srcOrd="0" destOrd="0" parTransId="{87734921-1063-4BCC-B4CD-AC6B4C8C16D5}" sibTransId="{AD8AB618-021D-4752-8FA1-FDF9A0FF8A0E}"/>
    <dgm:cxn modelId="{0E1B28A8-C74D-41BC-8D7B-5842D391DCA7}" type="presOf" srcId="{72F8CF25-0CDA-4E39-9AA0-452E50647B06}" destId="{34C1A2FB-92C8-4DC1-909E-ADA5CA119570}" srcOrd="0" destOrd="0" presId="urn:microsoft.com/office/officeart/2018/2/layout/IconLabelList"/>
    <dgm:cxn modelId="{8AA1E4FB-E58E-406F-8CF3-7CC040EF66A2}" type="presOf" srcId="{70C21154-B79D-4634-A4EF-A3989B2349BB}" destId="{E0D8CE3C-FDB4-4276-8513-312BF6AF18B6}" srcOrd="0" destOrd="0" presId="urn:microsoft.com/office/officeart/2018/2/layout/IconLabelList"/>
    <dgm:cxn modelId="{A7A125C0-D0C8-4884-B00F-054F5E533676}" type="presParOf" srcId="{F532811B-804A-43A7-9B8E-E16311A1B643}" destId="{6BAA0B0C-8FAA-474F-9E83-B8970EFCC735}" srcOrd="0" destOrd="0" presId="urn:microsoft.com/office/officeart/2018/2/layout/IconLabelList"/>
    <dgm:cxn modelId="{581B148A-8E80-4B57-ACBC-E60F4DD71A31}" type="presParOf" srcId="{6BAA0B0C-8FAA-474F-9E83-B8970EFCC735}" destId="{F02B6788-D39B-46FF-8E1B-2B9EBAD972F7}" srcOrd="0" destOrd="0" presId="urn:microsoft.com/office/officeart/2018/2/layout/IconLabelList"/>
    <dgm:cxn modelId="{20D84058-E74E-4D65-B033-471747CE8D1B}" type="presParOf" srcId="{6BAA0B0C-8FAA-474F-9E83-B8970EFCC735}" destId="{0CDD21D7-CEC4-44B3-9B84-4ED7FC198683}" srcOrd="1" destOrd="0" presId="urn:microsoft.com/office/officeart/2018/2/layout/IconLabelList"/>
    <dgm:cxn modelId="{67DB32F0-DF20-4FC9-B2BD-2364FEC2EFC1}" type="presParOf" srcId="{6BAA0B0C-8FAA-474F-9E83-B8970EFCC735}" destId="{34C1A2FB-92C8-4DC1-909E-ADA5CA119570}" srcOrd="2" destOrd="0" presId="urn:microsoft.com/office/officeart/2018/2/layout/IconLabelList"/>
    <dgm:cxn modelId="{150454BC-D021-47E7-8E72-65B62F6684BF}" type="presParOf" srcId="{F532811B-804A-43A7-9B8E-E16311A1B643}" destId="{7136D0E0-4315-4FFA-8BC4-8624F1878892}" srcOrd="1" destOrd="0" presId="urn:microsoft.com/office/officeart/2018/2/layout/IconLabelList"/>
    <dgm:cxn modelId="{167E822D-C94B-4D9E-B311-ED8DC62324A0}" type="presParOf" srcId="{F532811B-804A-43A7-9B8E-E16311A1B643}" destId="{B221EA64-D4C2-4E41-9D87-DE4BF994F975}" srcOrd="2" destOrd="0" presId="urn:microsoft.com/office/officeart/2018/2/layout/IconLabelList"/>
    <dgm:cxn modelId="{7EE8BBC2-DDB9-4EFD-BDE9-C9FAAC8ED9BA}" type="presParOf" srcId="{B221EA64-D4C2-4E41-9D87-DE4BF994F975}" destId="{299D5202-0A1E-4D94-8751-29ECBE879A0C}" srcOrd="0" destOrd="0" presId="urn:microsoft.com/office/officeart/2018/2/layout/IconLabelList"/>
    <dgm:cxn modelId="{A7EA6888-572E-4FF6-9E68-C7CD86B262C0}" type="presParOf" srcId="{B221EA64-D4C2-4E41-9D87-DE4BF994F975}" destId="{773928E4-AA92-49FA-AA7D-D48A459F848F}" srcOrd="1" destOrd="0" presId="urn:microsoft.com/office/officeart/2018/2/layout/IconLabelList"/>
    <dgm:cxn modelId="{A7B8D11F-CD82-44FD-87E1-24D7A0ACC0E9}" type="presParOf" srcId="{B221EA64-D4C2-4E41-9D87-DE4BF994F975}" destId="{407672C5-1052-4C5C-ABB7-0322D2D976A0}" srcOrd="2" destOrd="0" presId="urn:microsoft.com/office/officeart/2018/2/layout/IconLabelList"/>
    <dgm:cxn modelId="{74F517E5-E387-48FD-8121-CEEA5762A58F}" type="presParOf" srcId="{F532811B-804A-43A7-9B8E-E16311A1B643}" destId="{0C59D4E9-7AA1-45BA-ADD9-043AF5E6D6A8}" srcOrd="3" destOrd="0" presId="urn:microsoft.com/office/officeart/2018/2/layout/IconLabelList"/>
    <dgm:cxn modelId="{1029C3EF-0FDC-4C67-8919-C0578DB2A5F7}" type="presParOf" srcId="{F532811B-804A-43A7-9B8E-E16311A1B643}" destId="{158D732D-D82C-4C9D-8C64-46C4B15BA45D}" srcOrd="4" destOrd="0" presId="urn:microsoft.com/office/officeart/2018/2/layout/IconLabelList"/>
    <dgm:cxn modelId="{C27649AA-402D-4C23-BD2E-6580376E10B7}" type="presParOf" srcId="{158D732D-D82C-4C9D-8C64-46C4B15BA45D}" destId="{A64F753A-88BB-44DE-A1F6-CE5A0F4A46D9}" srcOrd="0" destOrd="0" presId="urn:microsoft.com/office/officeart/2018/2/layout/IconLabelList"/>
    <dgm:cxn modelId="{CB48D6FE-753D-4E10-A6AE-560B09187B63}" type="presParOf" srcId="{158D732D-D82C-4C9D-8C64-46C4B15BA45D}" destId="{79D1F06E-6EEB-4C77-8756-E66EBCA40232}" srcOrd="1" destOrd="0" presId="urn:microsoft.com/office/officeart/2018/2/layout/IconLabelList"/>
    <dgm:cxn modelId="{E2DD3901-0489-4B23-8699-6B74CE4FD99D}" type="presParOf" srcId="{158D732D-D82C-4C9D-8C64-46C4B15BA45D}" destId="{E0D8CE3C-FDB4-4276-8513-312BF6AF18B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9C3D7D-DD56-452F-BD02-544FF3EF0151}"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C08BC170-FE4C-487B-8A15-236C77171C57}">
      <dgm:prSet/>
      <dgm:spPr/>
      <dgm:t>
        <a:bodyPr/>
        <a:lstStyle/>
        <a:p>
          <a:r>
            <a:rPr lang="en-US" b="1"/>
            <a:t>PAROLE</a:t>
          </a:r>
          <a:endParaRPr lang="en-US"/>
        </a:p>
      </dgm:t>
    </dgm:pt>
    <dgm:pt modelId="{A4CF3D79-2738-4D8C-A8A3-FACBDBBEE609}" type="parTrans" cxnId="{014504F2-2171-44EA-B143-D12CE5E7D96E}">
      <dgm:prSet/>
      <dgm:spPr/>
      <dgm:t>
        <a:bodyPr/>
        <a:lstStyle/>
        <a:p>
          <a:endParaRPr lang="en-US"/>
        </a:p>
      </dgm:t>
    </dgm:pt>
    <dgm:pt modelId="{3D184468-3A2A-4A10-894C-7BEF060253CE}" type="sibTrans" cxnId="{014504F2-2171-44EA-B143-D12CE5E7D96E}">
      <dgm:prSet/>
      <dgm:spPr/>
      <dgm:t>
        <a:bodyPr/>
        <a:lstStyle/>
        <a:p>
          <a:endParaRPr lang="en-US"/>
        </a:p>
      </dgm:t>
    </dgm:pt>
    <dgm:pt modelId="{FEA40A44-FE05-4035-B7A8-03E2A882FA27}">
      <dgm:prSet/>
      <dgm:spPr/>
      <dgm:t>
        <a:bodyPr/>
        <a:lstStyle/>
        <a:p>
          <a:r>
            <a:rPr lang="en-US"/>
            <a:t>Parole: An important concept that allows the physical entry of a person into the United States without considering him or her to have been admitted to the country.  </a:t>
          </a:r>
        </a:p>
      </dgm:t>
    </dgm:pt>
    <dgm:pt modelId="{61B5DC6E-2569-42A2-80C9-330303E0A60C}" type="parTrans" cxnId="{4FC1C1FC-FEFD-4D1D-968B-F95322F8BE66}">
      <dgm:prSet/>
      <dgm:spPr/>
      <dgm:t>
        <a:bodyPr/>
        <a:lstStyle/>
        <a:p>
          <a:endParaRPr lang="en-US"/>
        </a:p>
      </dgm:t>
    </dgm:pt>
    <dgm:pt modelId="{590CC9C7-225E-4851-AA98-3DFAF1A9EBC0}" type="sibTrans" cxnId="{4FC1C1FC-FEFD-4D1D-968B-F95322F8BE66}">
      <dgm:prSet/>
      <dgm:spPr/>
      <dgm:t>
        <a:bodyPr/>
        <a:lstStyle/>
        <a:p>
          <a:endParaRPr lang="en-US"/>
        </a:p>
      </dgm:t>
    </dgm:pt>
    <dgm:pt modelId="{73D7E318-6A9B-4B52-B9F1-D3696A6CD0C7}">
      <dgm:prSet/>
      <dgm:spPr/>
      <dgm:t>
        <a:bodyPr/>
        <a:lstStyle/>
        <a:p>
          <a:r>
            <a:rPr lang="en-US"/>
            <a:t>The use of parole also precludes the person from asserting a legal right to admissions even though he or she may be physically within the border of the United States.</a:t>
          </a:r>
        </a:p>
      </dgm:t>
    </dgm:pt>
    <dgm:pt modelId="{D7051384-F9C0-48BA-9A9A-AE2763949AA1}" type="parTrans" cxnId="{81CA64FF-36A4-4D49-91D0-15E1022F230C}">
      <dgm:prSet/>
      <dgm:spPr/>
      <dgm:t>
        <a:bodyPr/>
        <a:lstStyle/>
        <a:p>
          <a:endParaRPr lang="en-US"/>
        </a:p>
      </dgm:t>
    </dgm:pt>
    <dgm:pt modelId="{B2A32882-855F-4EC0-BD53-9FC87E8FC2B2}" type="sibTrans" cxnId="{81CA64FF-36A4-4D49-91D0-15E1022F230C}">
      <dgm:prSet/>
      <dgm:spPr/>
      <dgm:t>
        <a:bodyPr/>
        <a:lstStyle/>
        <a:p>
          <a:endParaRPr lang="en-US"/>
        </a:p>
      </dgm:t>
    </dgm:pt>
    <dgm:pt modelId="{B0162D85-9CF9-4AC6-A386-5DDAC3FD61FF}">
      <dgm:prSet/>
      <dgm:spPr/>
      <dgm:t>
        <a:bodyPr/>
        <a:lstStyle/>
        <a:p>
          <a:r>
            <a:rPr lang="en-US"/>
            <a:t>Parole is a convenient way to allow otherwise inadmissible persons to be free from detention while their formal admission was under consideration or to permit their physical entry.</a:t>
          </a:r>
        </a:p>
      </dgm:t>
    </dgm:pt>
    <dgm:pt modelId="{0FA49A26-A328-4C46-AB42-90917C4D79CA}" type="parTrans" cxnId="{F65FAD8F-1119-4121-9F1B-6EF914C9CA19}">
      <dgm:prSet/>
      <dgm:spPr/>
      <dgm:t>
        <a:bodyPr/>
        <a:lstStyle/>
        <a:p>
          <a:endParaRPr lang="en-US"/>
        </a:p>
      </dgm:t>
    </dgm:pt>
    <dgm:pt modelId="{F4770A00-0C33-437C-BE37-C13316569CB5}" type="sibTrans" cxnId="{F65FAD8F-1119-4121-9F1B-6EF914C9CA19}">
      <dgm:prSet/>
      <dgm:spPr/>
      <dgm:t>
        <a:bodyPr/>
        <a:lstStyle/>
        <a:p>
          <a:endParaRPr lang="en-US"/>
        </a:p>
      </dgm:t>
    </dgm:pt>
    <dgm:pt modelId="{909AB05A-F588-425D-9D35-A17E78C6E50C}">
      <dgm:prSet/>
      <dgm:spPr/>
      <dgm:t>
        <a:bodyPr/>
        <a:lstStyle/>
        <a:p>
          <a:r>
            <a:rPr lang="en-US"/>
            <a:t>Parole has been used over the years to deal with humanitarian situations both on a large scale and in individual cases.</a:t>
          </a:r>
        </a:p>
      </dgm:t>
    </dgm:pt>
    <dgm:pt modelId="{E36A4759-59DA-41A9-B6C5-5EF6E57F66F7}" type="parTrans" cxnId="{93813A69-EF47-474B-9E9D-19AAFFE0712F}">
      <dgm:prSet/>
      <dgm:spPr/>
      <dgm:t>
        <a:bodyPr/>
        <a:lstStyle/>
        <a:p>
          <a:endParaRPr lang="en-US"/>
        </a:p>
      </dgm:t>
    </dgm:pt>
    <dgm:pt modelId="{092A74E1-B086-4D13-BE5F-17C5A608D2E7}" type="sibTrans" cxnId="{93813A69-EF47-474B-9E9D-19AAFFE0712F}">
      <dgm:prSet/>
      <dgm:spPr/>
      <dgm:t>
        <a:bodyPr/>
        <a:lstStyle/>
        <a:p>
          <a:endParaRPr lang="en-US"/>
        </a:p>
      </dgm:t>
    </dgm:pt>
    <dgm:pt modelId="{AED7D5AE-174A-427A-9146-E501DBB55E6A}" type="pres">
      <dgm:prSet presAssocID="{829C3D7D-DD56-452F-BD02-544FF3EF0151}" presName="cycle" presStyleCnt="0">
        <dgm:presLayoutVars>
          <dgm:dir/>
          <dgm:resizeHandles val="exact"/>
        </dgm:presLayoutVars>
      </dgm:prSet>
      <dgm:spPr/>
    </dgm:pt>
    <dgm:pt modelId="{A1162690-F20E-4E88-B19B-2AE7B59FBA85}" type="pres">
      <dgm:prSet presAssocID="{C08BC170-FE4C-487B-8A15-236C77171C57}" presName="dummy" presStyleCnt="0"/>
      <dgm:spPr/>
    </dgm:pt>
    <dgm:pt modelId="{2A3B740C-1FCF-4CA3-B1EF-6310E5DFBB90}" type="pres">
      <dgm:prSet presAssocID="{C08BC170-FE4C-487B-8A15-236C77171C57}" presName="node" presStyleLbl="revTx" presStyleIdx="0" presStyleCnt="5">
        <dgm:presLayoutVars>
          <dgm:bulletEnabled val="1"/>
        </dgm:presLayoutVars>
      </dgm:prSet>
      <dgm:spPr/>
    </dgm:pt>
    <dgm:pt modelId="{732B2D20-8010-44CD-AB40-2D37541E31D6}" type="pres">
      <dgm:prSet presAssocID="{3D184468-3A2A-4A10-894C-7BEF060253CE}" presName="sibTrans" presStyleLbl="node1" presStyleIdx="0" presStyleCnt="5"/>
      <dgm:spPr/>
    </dgm:pt>
    <dgm:pt modelId="{B257348C-FCCC-4D6E-AFEE-D160D5A7FF4F}" type="pres">
      <dgm:prSet presAssocID="{FEA40A44-FE05-4035-B7A8-03E2A882FA27}" presName="dummy" presStyleCnt="0"/>
      <dgm:spPr/>
    </dgm:pt>
    <dgm:pt modelId="{9EF4080F-9485-4ACD-9B24-FC2C4A9B4140}" type="pres">
      <dgm:prSet presAssocID="{FEA40A44-FE05-4035-B7A8-03E2A882FA27}" presName="node" presStyleLbl="revTx" presStyleIdx="1" presStyleCnt="5">
        <dgm:presLayoutVars>
          <dgm:bulletEnabled val="1"/>
        </dgm:presLayoutVars>
      </dgm:prSet>
      <dgm:spPr/>
    </dgm:pt>
    <dgm:pt modelId="{801E4266-FBD7-4516-9B69-B84362722A59}" type="pres">
      <dgm:prSet presAssocID="{590CC9C7-225E-4851-AA98-3DFAF1A9EBC0}" presName="sibTrans" presStyleLbl="node1" presStyleIdx="1" presStyleCnt="5"/>
      <dgm:spPr/>
    </dgm:pt>
    <dgm:pt modelId="{9092F51F-6112-40D1-9715-7B908C3F8A4B}" type="pres">
      <dgm:prSet presAssocID="{73D7E318-6A9B-4B52-B9F1-D3696A6CD0C7}" presName="dummy" presStyleCnt="0"/>
      <dgm:spPr/>
    </dgm:pt>
    <dgm:pt modelId="{038FB469-4C8C-4442-B0C8-DFBAF82F7887}" type="pres">
      <dgm:prSet presAssocID="{73D7E318-6A9B-4B52-B9F1-D3696A6CD0C7}" presName="node" presStyleLbl="revTx" presStyleIdx="2" presStyleCnt="5">
        <dgm:presLayoutVars>
          <dgm:bulletEnabled val="1"/>
        </dgm:presLayoutVars>
      </dgm:prSet>
      <dgm:spPr/>
    </dgm:pt>
    <dgm:pt modelId="{737CE006-EDA0-434A-BFA7-7DA2356249A2}" type="pres">
      <dgm:prSet presAssocID="{B2A32882-855F-4EC0-BD53-9FC87E8FC2B2}" presName="sibTrans" presStyleLbl="node1" presStyleIdx="2" presStyleCnt="5"/>
      <dgm:spPr/>
    </dgm:pt>
    <dgm:pt modelId="{23EE576F-ABBB-4AF8-859D-0350DF0CBFF6}" type="pres">
      <dgm:prSet presAssocID="{B0162D85-9CF9-4AC6-A386-5DDAC3FD61FF}" presName="dummy" presStyleCnt="0"/>
      <dgm:spPr/>
    </dgm:pt>
    <dgm:pt modelId="{D0C2AFCB-1F54-44C5-A109-1DA39EFA160C}" type="pres">
      <dgm:prSet presAssocID="{B0162D85-9CF9-4AC6-A386-5DDAC3FD61FF}" presName="node" presStyleLbl="revTx" presStyleIdx="3" presStyleCnt="5">
        <dgm:presLayoutVars>
          <dgm:bulletEnabled val="1"/>
        </dgm:presLayoutVars>
      </dgm:prSet>
      <dgm:spPr/>
    </dgm:pt>
    <dgm:pt modelId="{5B44782E-02D3-4CED-A817-870925CEF5F0}" type="pres">
      <dgm:prSet presAssocID="{F4770A00-0C33-437C-BE37-C13316569CB5}" presName="sibTrans" presStyleLbl="node1" presStyleIdx="3" presStyleCnt="5"/>
      <dgm:spPr/>
    </dgm:pt>
    <dgm:pt modelId="{C14ABEFE-621C-4F71-80F2-E9A2F5183B8F}" type="pres">
      <dgm:prSet presAssocID="{909AB05A-F588-425D-9D35-A17E78C6E50C}" presName="dummy" presStyleCnt="0"/>
      <dgm:spPr/>
    </dgm:pt>
    <dgm:pt modelId="{220AA5F3-52C9-449B-9D79-380E44D7E208}" type="pres">
      <dgm:prSet presAssocID="{909AB05A-F588-425D-9D35-A17E78C6E50C}" presName="node" presStyleLbl="revTx" presStyleIdx="4" presStyleCnt="5">
        <dgm:presLayoutVars>
          <dgm:bulletEnabled val="1"/>
        </dgm:presLayoutVars>
      </dgm:prSet>
      <dgm:spPr/>
    </dgm:pt>
    <dgm:pt modelId="{FEF7B67F-D434-46F2-96BD-BBFD99E13B41}" type="pres">
      <dgm:prSet presAssocID="{092A74E1-B086-4D13-BE5F-17C5A608D2E7}" presName="sibTrans" presStyleLbl="node1" presStyleIdx="4" presStyleCnt="5"/>
      <dgm:spPr/>
    </dgm:pt>
  </dgm:ptLst>
  <dgm:cxnLst>
    <dgm:cxn modelId="{C1CFC512-7ABB-4775-99BE-A8ADE0646BF5}" type="presOf" srcId="{3D184468-3A2A-4A10-894C-7BEF060253CE}" destId="{732B2D20-8010-44CD-AB40-2D37541E31D6}" srcOrd="0" destOrd="0" presId="urn:microsoft.com/office/officeart/2005/8/layout/cycle1"/>
    <dgm:cxn modelId="{5683252B-7025-4117-A1BF-2AB2E8E0C4A6}" type="presOf" srcId="{B0162D85-9CF9-4AC6-A386-5DDAC3FD61FF}" destId="{D0C2AFCB-1F54-44C5-A109-1DA39EFA160C}" srcOrd="0" destOrd="0" presId="urn:microsoft.com/office/officeart/2005/8/layout/cycle1"/>
    <dgm:cxn modelId="{A6758B5B-ABF9-4912-A68A-DBDB81D058DC}" type="presOf" srcId="{092A74E1-B086-4D13-BE5F-17C5A608D2E7}" destId="{FEF7B67F-D434-46F2-96BD-BBFD99E13B41}" srcOrd="0" destOrd="0" presId="urn:microsoft.com/office/officeart/2005/8/layout/cycle1"/>
    <dgm:cxn modelId="{5393EA5F-B8AA-4A85-AEC7-55631EF45F8D}" type="presOf" srcId="{FEA40A44-FE05-4035-B7A8-03E2A882FA27}" destId="{9EF4080F-9485-4ACD-9B24-FC2C4A9B4140}" srcOrd="0" destOrd="0" presId="urn:microsoft.com/office/officeart/2005/8/layout/cycle1"/>
    <dgm:cxn modelId="{59097768-EF26-4F3E-8446-BDB395A82FD4}" type="presOf" srcId="{829C3D7D-DD56-452F-BD02-544FF3EF0151}" destId="{AED7D5AE-174A-427A-9146-E501DBB55E6A}" srcOrd="0" destOrd="0" presId="urn:microsoft.com/office/officeart/2005/8/layout/cycle1"/>
    <dgm:cxn modelId="{93813A69-EF47-474B-9E9D-19AAFFE0712F}" srcId="{829C3D7D-DD56-452F-BD02-544FF3EF0151}" destId="{909AB05A-F588-425D-9D35-A17E78C6E50C}" srcOrd="4" destOrd="0" parTransId="{E36A4759-59DA-41A9-B6C5-5EF6E57F66F7}" sibTransId="{092A74E1-B086-4D13-BE5F-17C5A608D2E7}"/>
    <dgm:cxn modelId="{8A410773-8F37-4A0D-97A4-AC1FAC90A1F0}" type="presOf" srcId="{B2A32882-855F-4EC0-BD53-9FC87E8FC2B2}" destId="{737CE006-EDA0-434A-BFA7-7DA2356249A2}" srcOrd="0" destOrd="0" presId="urn:microsoft.com/office/officeart/2005/8/layout/cycle1"/>
    <dgm:cxn modelId="{6F8E9386-500F-4466-8136-7F628C007052}" type="presOf" srcId="{C08BC170-FE4C-487B-8A15-236C77171C57}" destId="{2A3B740C-1FCF-4CA3-B1EF-6310E5DFBB90}" srcOrd="0" destOrd="0" presId="urn:microsoft.com/office/officeart/2005/8/layout/cycle1"/>
    <dgm:cxn modelId="{F65FAD8F-1119-4121-9F1B-6EF914C9CA19}" srcId="{829C3D7D-DD56-452F-BD02-544FF3EF0151}" destId="{B0162D85-9CF9-4AC6-A386-5DDAC3FD61FF}" srcOrd="3" destOrd="0" parTransId="{0FA49A26-A328-4C46-AB42-90917C4D79CA}" sibTransId="{F4770A00-0C33-437C-BE37-C13316569CB5}"/>
    <dgm:cxn modelId="{0126C795-FCF7-45D3-8737-D229F5C2845A}" type="presOf" srcId="{F4770A00-0C33-437C-BE37-C13316569CB5}" destId="{5B44782E-02D3-4CED-A817-870925CEF5F0}" srcOrd="0" destOrd="0" presId="urn:microsoft.com/office/officeart/2005/8/layout/cycle1"/>
    <dgm:cxn modelId="{AD3A99B6-0217-4630-9F7D-ED9E60F1268B}" type="presOf" srcId="{590CC9C7-225E-4851-AA98-3DFAF1A9EBC0}" destId="{801E4266-FBD7-4516-9B69-B84362722A59}" srcOrd="0" destOrd="0" presId="urn:microsoft.com/office/officeart/2005/8/layout/cycle1"/>
    <dgm:cxn modelId="{6B0977ED-CC7B-4C54-8813-1DA78F53A733}" type="presOf" srcId="{73D7E318-6A9B-4B52-B9F1-D3696A6CD0C7}" destId="{038FB469-4C8C-4442-B0C8-DFBAF82F7887}" srcOrd="0" destOrd="0" presId="urn:microsoft.com/office/officeart/2005/8/layout/cycle1"/>
    <dgm:cxn modelId="{014504F2-2171-44EA-B143-D12CE5E7D96E}" srcId="{829C3D7D-DD56-452F-BD02-544FF3EF0151}" destId="{C08BC170-FE4C-487B-8A15-236C77171C57}" srcOrd="0" destOrd="0" parTransId="{A4CF3D79-2738-4D8C-A8A3-FACBDBBEE609}" sibTransId="{3D184468-3A2A-4A10-894C-7BEF060253CE}"/>
    <dgm:cxn modelId="{8BE75AF7-C591-4EB6-9A7F-FC26C9BCE407}" type="presOf" srcId="{909AB05A-F588-425D-9D35-A17E78C6E50C}" destId="{220AA5F3-52C9-449B-9D79-380E44D7E208}" srcOrd="0" destOrd="0" presId="urn:microsoft.com/office/officeart/2005/8/layout/cycle1"/>
    <dgm:cxn modelId="{4FC1C1FC-FEFD-4D1D-968B-F95322F8BE66}" srcId="{829C3D7D-DD56-452F-BD02-544FF3EF0151}" destId="{FEA40A44-FE05-4035-B7A8-03E2A882FA27}" srcOrd="1" destOrd="0" parTransId="{61B5DC6E-2569-42A2-80C9-330303E0A60C}" sibTransId="{590CC9C7-225E-4851-AA98-3DFAF1A9EBC0}"/>
    <dgm:cxn modelId="{81CA64FF-36A4-4D49-91D0-15E1022F230C}" srcId="{829C3D7D-DD56-452F-BD02-544FF3EF0151}" destId="{73D7E318-6A9B-4B52-B9F1-D3696A6CD0C7}" srcOrd="2" destOrd="0" parTransId="{D7051384-F9C0-48BA-9A9A-AE2763949AA1}" sibTransId="{B2A32882-855F-4EC0-BD53-9FC87E8FC2B2}"/>
    <dgm:cxn modelId="{3AA823FA-EA7B-4D0A-A034-C5D99AFC4E8D}" type="presParOf" srcId="{AED7D5AE-174A-427A-9146-E501DBB55E6A}" destId="{A1162690-F20E-4E88-B19B-2AE7B59FBA85}" srcOrd="0" destOrd="0" presId="urn:microsoft.com/office/officeart/2005/8/layout/cycle1"/>
    <dgm:cxn modelId="{AD8CFDDD-744B-48CF-A613-445EF976D603}" type="presParOf" srcId="{AED7D5AE-174A-427A-9146-E501DBB55E6A}" destId="{2A3B740C-1FCF-4CA3-B1EF-6310E5DFBB90}" srcOrd="1" destOrd="0" presId="urn:microsoft.com/office/officeart/2005/8/layout/cycle1"/>
    <dgm:cxn modelId="{BF6F69A6-02B4-4CF8-B503-172A4C966808}" type="presParOf" srcId="{AED7D5AE-174A-427A-9146-E501DBB55E6A}" destId="{732B2D20-8010-44CD-AB40-2D37541E31D6}" srcOrd="2" destOrd="0" presId="urn:microsoft.com/office/officeart/2005/8/layout/cycle1"/>
    <dgm:cxn modelId="{49DB7C88-4102-4DEA-A2A5-A0B0839B634C}" type="presParOf" srcId="{AED7D5AE-174A-427A-9146-E501DBB55E6A}" destId="{B257348C-FCCC-4D6E-AFEE-D160D5A7FF4F}" srcOrd="3" destOrd="0" presId="urn:microsoft.com/office/officeart/2005/8/layout/cycle1"/>
    <dgm:cxn modelId="{D7818FE0-C85F-4F4D-9678-02BCD6975A0D}" type="presParOf" srcId="{AED7D5AE-174A-427A-9146-E501DBB55E6A}" destId="{9EF4080F-9485-4ACD-9B24-FC2C4A9B4140}" srcOrd="4" destOrd="0" presId="urn:microsoft.com/office/officeart/2005/8/layout/cycle1"/>
    <dgm:cxn modelId="{BD259EDF-EE0B-4CC1-99EA-971723A3BF46}" type="presParOf" srcId="{AED7D5AE-174A-427A-9146-E501DBB55E6A}" destId="{801E4266-FBD7-4516-9B69-B84362722A59}" srcOrd="5" destOrd="0" presId="urn:microsoft.com/office/officeart/2005/8/layout/cycle1"/>
    <dgm:cxn modelId="{D624AFA5-E986-427C-AE4D-290CF15A1858}" type="presParOf" srcId="{AED7D5AE-174A-427A-9146-E501DBB55E6A}" destId="{9092F51F-6112-40D1-9715-7B908C3F8A4B}" srcOrd="6" destOrd="0" presId="urn:microsoft.com/office/officeart/2005/8/layout/cycle1"/>
    <dgm:cxn modelId="{212ECF8F-D63F-430D-88C1-AF4425C94302}" type="presParOf" srcId="{AED7D5AE-174A-427A-9146-E501DBB55E6A}" destId="{038FB469-4C8C-4442-B0C8-DFBAF82F7887}" srcOrd="7" destOrd="0" presId="urn:microsoft.com/office/officeart/2005/8/layout/cycle1"/>
    <dgm:cxn modelId="{7C8F0475-FFF4-4DC2-ACBF-3A21FE309124}" type="presParOf" srcId="{AED7D5AE-174A-427A-9146-E501DBB55E6A}" destId="{737CE006-EDA0-434A-BFA7-7DA2356249A2}" srcOrd="8" destOrd="0" presId="urn:microsoft.com/office/officeart/2005/8/layout/cycle1"/>
    <dgm:cxn modelId="{B437D9A9-F9F7-4B45-9313-7F6AF0B7BB99}" type="presParOf" srcId="{AED7D5AE-174A-427A-9146-E501DBB55E6A}" destId="{23EE576F-ABBB-4AF8-859D-0350DF0CBFF6}" srcOrd="9" destOrd="0" presId="urn:microsoft.com/office/officeart/2005/8/layout/cycle1"/>
    <dgm:cxn modelId="{5E888A9B-AEF5-47DE-BBE8-56917484AA0E}" type="presParOf" srcId="{AED7D5AE-174A-427A-9146-E501DBB55E6A}" destId="{D0C2AFCB-1F54-44C5-A109-1DA39EFA160C}" srcOrd="10" destOrd="0" presId="urn:microsoft.com/office/officeart/2005/8/layout/cycle1"/>
    <dgm:cxn modelId="{BFF3FDAE-8A6B-4B96-B0C1-FA4C2C95AE99}" type="presParOf" srcId="{AED7D5AE-174A-427A-9146-E501DBB55E6A}" destId="{5B44782E-02D3-4CED-A817-870925CEF5F0}" srcOrd="11" destOrd="0" presId="urn:microsoft.com/office/officeart/2005/8/layout/cycle1"/>
    <dgm:cxn modelId="{5785618F-3784-418E-B316-8839EA5B50D0}" type="presParOf" srcId="{AED7D5AE-174A-427A-9146-E501DBB55E6A}" destId="{C14ABEFE-621C-4F71-80F2-E9A2F5183B8F}" srcOrd="12" destOrd="0" presId="urn:microsoft.com/office/officeart/2005/8/layout/cycle1"/>
    <dgm:cxn modelId="{5AC741D6-F7FD-4613-A1BB-CD2C9B9F90FD}" type="presParOf" srcId="{AED7D5AE-174A-427A-9146-E501DBB55E6A}" destId="{220AA5F3-52C9-449B-9D79-380E44D7E208}" srcOrd="13" destOrd="0" presId="urn:microsoft.com/office/officeart/2005/8/layout/cycle1"/>
    <dgm:cxn modelId="{C7078101-998C-4B7D-8AD1-4A1FCA6F5F88}" type="presParOf" srcId="{AED7D5AE-174A-427A-9146-E501DBB55E6A}" destId="{FEF7B67F-D434-46F2-96BD-BBFD99E13B41}"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EFBAAF-99CF-4D64-8571-BC9C25DB30DF}"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D3BDD2C-ACA2-4CE2-A0F8-9391BB2747D9}">
      <dgm:prSet/>
      <dgm:spPr/>
      <dgm:t>
        <a:bodyPr/>
        <a:lstStyle/>
        <a:p>
          <a:r>
            <a:rPr lang="en-US" b="1"/>
            <a:t>PREHEARING DETENTION</a:t>
          </a:r>
          <a:endParaRPr lang="en-US"/>
        </a:p>
      </dgm:t>
    </dgm:pt>
    <dgm:pt modelId="{24D09227-1A9F-411D-9D06-1C56CC067E1A}" type="parTrans" cxnId="{6BB1B17C-01C2-4720-9D6F-7266998F2B00}">
      <dgm:prSet/>
      <dgm:spPr/>
      <dgm:t>
        <a:bodyPr/>
        <a:lstStyle/>
        <a:p>
          <a:endParaRPr lang="en-US"/>
        </a:p>
      </dgm:t>
    </dgm:pt>
    <dgm:pt modelId="{D7A5E802-4EA7-4853-B924-BBAF28E0D3ED}" type="sibTrans" cxnId="{6BB1B17C-01C2-4720-9D6F-7266998F2B00}">
      <dgm:prSet/>
      <dgm:spPr/>
      <dgm:t>
        <a:bodyPr/>
        <a:lstStyle/>
        <a:p>
          <a:endParaRPr lang="en-US"/>
        </a:p>
      </dgm:t>
    </dgm:pt>
    <dgm:pt modelId="{194C3BA1-85DB-431A-A277-E3A4B529F709}">
      <dgm:prSet/>
      <dgm:spPr/>
      <dgm:t>
        <a:bodyPr/>
        <a:lstStyle/>
        <a:p>
          <a:r>
            <a:rPr lang="en-US"/>
            <a:t>In 1988, Congress began to focus a great deal of attention on dealing with noncitizens in the United States who had been convicted of crimes.</a:t>
          </a:r>
        </a:p>
      </dgm:t>
    </dgm:pt>
    <dgm:pt modelId="{88A13BB6-D507-4ADE-9D53-007E578A9077}" type="parTrans" cxnId="{073CE261-9D2B-4BF7-B574-6D5AB7A7204E}">
      <dgm:prSet/>
      <dgm:spPr/>
      <dgm:t>
        <a:bodyPr/>
        <a:lstStyle/>
        <a:p>
          <a:endParaRPr lang="en-US"/>
        </a:p>
      </dgm:t>
    </dgm:pt>
    <dgm:pt modelId="{23D31685-C2F1-45A6-8758-6AA4C07ACE82}" type="sibTrans" cxnId="{073CE261-9D2B-4BF7-B574-6D5AB7A7204E}">
      <dgm:prSet/>
      <dgm:spPr/>
      <dgm:t>
        <a:bodyPr/>
        <a:lstStyle/>
        <a:p>
          <a:endParaRPr lang="en-US"/>
        </a:p>
      </dgm:t>
    </dgm:pt>
    <dgm:pt modelId="{129A623A-4E14-4CE9-ADCA-D79AFA947FA8}">
      <dgm:prSet/>
      <dgm:spPr/>
      <dgm:t>
        <a:bodyPr/>
        <a:lstStyle/>
        <a:p>
          <a:r>
            <a:rPr lang="en-US"/>
            <a:t>The Omnibus Anti-Drug Abuse Act of 1988 called for mandatory detention of noncitizens, including LPRs, who had been convicted of aggravated felonies.</a:t>
          </a:r>
        </a:p>
      </dgm:t>
    </dgm:pt>
    <dgm:pt modelId="{7022836F-5FB3-46D9-8CBB-50A66BEFA0FE}" type="parTrans" cxnId="{CF26B2D2-1857-452A-ABB3-F20A974445D0}">
      <dgm:prSet/>
      <dgm:spPr/>
      <dgm:t>
        <a:bodyPr/>
        <a:lstStyle/>
        <a:p>
          <a:endParaRPr lang="en-US"/>
        </a:p>
      </dgm:t>
    </dgm:pt>
    <dgm:pt modelId="{8F891285-DFB5-4800-BAD9-825DEA2BF4C4}" type="sibTrans" cxnId="{CF26B2D2-1857-452A-ABB3-F20A974445D0}">
      <dgm:prSet/>
      <dgm:spPr/>
      <dgm:t>
        <a:bodyPr/>
        <a:lstStyle/>
        <a:p>
          <a:endParaRPr lang="en-US"/>
        </a:p>
      </dgm:t>
    </dgm:pt>
    <dgm:pt modelId="{7DB90455-9511-46B2-AB05-8A2BBDD12ED9}">
      <dgm:prSet/>
      <dgm:spPr/>
      <dgm:t>
        <a:bodyPr/>
        <a:lstStyle/>
        <a:p>
          <a:r>
            <a:rPr lang="en-US" dirty="0"/>
            <a:t>Laws enacted in 1990 and 1991 restored the right to prehearing release under bond for permanent residents and persons lawfully admitted to the United States who were able to show that they were not likely to abscond.</a:t>
          </a:r>
        </a:p>
      </dgm:t>
    </dgm:pt>
    <dgm:pt modelId="{2E1888B2-1BD0-4C0A-818E-147637BE582A}" type="parTrans" cxnId="{7E3EB916-5359-4B09-927D-919997729259}">
      <dgm:prSet/>
      <dgm:spPr/>
      <dgm:t>
        <a:bodyPr/>
        <a:lstStyle/>
        <a:p>
          <a:endParaRPr lang="en-US"/>
        </a:p>
      </dgm:t>
    </dgm:pt>
    <dgm:pt modelId="{E98256C8-3DBA-47D1-98CF-843EE8EBF1E0}" type="sibTrans" cxnId="{7E3EB916-5359-4B09-927D-919997729259}">
      <dgm:prSet/>
      <dgm:spPr/>
      <dgm:t>
        <a:bodyPr/>
        <a:lstStyle/>
        <a:p>
          <a:endParaRPr lang="en-US"/>
        </a:p>
      </dgm:t>
    </dgm:pt>
    <dgm:pt modelId="{0B80823D-639F-4858-B730-9FF64FE09E25}">
      <dgm:prSet/>
      <dgm:spPr/>
      <dgm:t>
        <a:bodyPr/>
        <a:lstStyle/>
        <a:p>
          <a:r>
            <a:rPr lang="en-US"/>
            <a:t>However, in April 1996 Congress enacted the Antiterrorism and Effective Death Penalty Act of 1996 (AEDPA) which barred all noncitizens with aggravated felony or other criminal convictions from prehearing release.</a:t>
          </a:r>
        </a:p>
      </dgm:t>
    </dgm:pt>
    <dgm:pt modelId="{47A7902C-DD91-4571-A0F0-2B6D5AAABE7A}" type="parTrans" cxnId="{56BB5BC1-748A-4F67-A215-A5E269549E64}">
      <dgm:prSet/>
      <dgm:spPr/>
      <dgm:t>
        <a:bodyPr/>
        <a:lstStyle/>
        <a:p>
          <a:endParaRPr lang="en-US"/>
        </a:p>
      </dgm:t>
    </dgm:pt>
    <dgm:pt modelId="{B0CEA03C-CE52-4657-8529-B5DEB324BC06}" type="sibTrans" cxnId="{56BB5BC1-748A-4F67-A215-A5E269549E64}">
      <dgm:prSet/>
      <dgm:spPr/>
      <dgm:t>
        <a:bodyPr/>
        <a:lstStyle/>
        <a:p>
          <a:endParaRPr lang="en-US"/>
        </a:p>
      </dgm:t>
    </dgm:pt>
    <dgm:pt modelId="{90DD3629-CB88-457F-B154-673D60F97CC1}">
      <dgm:prSet/>
      <dgm:spPr/>
      <dgm:t>
        <a:bodyPr/>
        <a:lstStyle/>
        <a:p>
          <a:r>
            <a:rPr lang="en-US"/>
            <a:t>Congressional bills passed one year later as part of IIRAIRA, however reinforced the mandatory detention statute and eliminated the possible release of lawfully admitted noncitizens with aggravated felony convictions.</a:t>
          </a:r>
        </a:p>
      </dgm:t>
    </dgm:pt>
    <dgm:pt modelId="{D82F52B2-E0B4-453D-974B-465B365EECBB}" type="parTrans" cxnId="{C52DFB3C-501C-427D-8113-3E17347B8795}">
      <dgm:prSet/>
      <dgm:spPr/>
      <dgm:t>
        <a:bodyPr/>
        <a:lstStyle/>
        <a:p>
          <a:endParaRPr lang="en-US"/>
        </a:p>
      </dgm:t>
    </dgm:pt>
    <dgm:pt modelId="{486D4F9A-75C3-404D-80E5-70BDCECAFEE1}" type="sibTrans" cxnId="{C52DFB3C-501C-427D-8113-3E17347B8795}">
      <dgm:prSet/>
      <dgm:spPr/>
      <dgm:t>
        <a:bodyPr/>
        <a:lstStyle/>
        <a:p>
          <a:endParaRPr lang="en-US"/>
        </a:p>
      </dgm:t>
    </dgm:pt>
    <dgm:pt modelId="{2392A9F9-4051-4283-8467-F223751D2691}" type="pres">
      <dgm:prSet presAssocID="{E4EFBAAF-99CF-4D64-8571-BC9C25DB30DF}" presName="Name0" presStyleCnt="0">
        <dgm:presLayoutVars>
          <dgm:dir/>
          <dgm:resizeHandles val="exact"/>
        </dgm:presLayoutVars>
      </dgm:prSet>
      <dgm:spPr/>
    </dgm:pt>
    <dgm:pt modelId="{8DCA3658-3FE1-444C-A6D0-DF29846CE7AC}" type="pres">
      <dgm:prSet presAssocID="{4D3BDD2C-ACA2-4CE2-A0F8-9391BB2747D9}" presName="node" presStyleLbl="node1" presStyleIdx="0" presStyleCnt="6">
        <dgm:presLayoutVars>
          <dgm:bulletEnabled val="1"/>
        </dgm:presLayoutVars>
      </dgm:prSet>
      <dgm:spPr/>
    </dgm:pt>
    <dgm:pt modelId="{841408D4-15C8-4C2D-9E2E-BE007BFDB332}" type="pres">
      <dgm:prSet presAssocID="{D7A5E802-4EA7-4853-B924-BBAF28E0D3ED}" presName="sibTrans" presStyleLbl="sibTrans1D1" presStyleIdx="0" presStyleCnt="5"/>
      <dgm:spPr/>
    </dgm:pt>
    <dgm:pt modelId="{C7647545-13B3-458F-B254-F3680E77F03E}" type="pres">
      <dgm:prSet presAssocID="{D7A5E802-4EA7-4853-B924-BBAF28E0D3ED}" presName="connectorText" presStyleLbl="sibTrans1D1" presStyleIdx="0" presStyleCnt="5"/>
      <dgm:spPr/>
    </dgm:pt>
    <dgm:pt modelId="{DB5DDDE7-FA16-402C-9D50-CB44AB660177}" type="pres">
      <dgm:prSet presAssocID="{194C3BA1-85DB-431A-A277-E3A4B529F709}" presName="node" presStyleLbl="node1" presStyleIdx="1" presStyleCnt="6">
        <dgm:presLayoutVars>
          <dgm:bulletEnabled val="1"/>
        </dgm:presLayoutVars>
      </dgm:prSet>
      <dgm:spPr/>
    </dgm:pt>
    <dgm:pt modelId="{76D30BAC-6CB5-4D4E-8025-C1860ED7B595}" type="pres">
      <dgm:prSet presAssocID="{23D31685-C2F1-45A6-8758-6AA4C07ACE82}" presName="sibTrans" presStyleLbl="sibTrans1D1" presStyleIdx="1" presStyleCnt="5"/>
      <dgm:spPr/>
    </dgm:pt>
    <dgm:pt modelId="{31B07C0F-98BD-429C-9382-F0A761602C42}" type="pres">
      <dgm:prSet presAssocID="{23D31685-C2F1-45A6-8758-6AA4C07ACE82}" presName="connectorText" presStyleLbl="sibTrans1D1" presStyleIdx="1" presStyleCnt="5"/>
      <dgm:spPr/>
    </dgm:pt>
    <dgm:pt modelId="{7EA323F8-EF81-4B12-BCC6-34382D94F3B0}" type="pres">
      <dgm:prSet presAssocID="{129A623A-4E14-4CE9-ADCA-D79AFA947FA8}" presName="node" presStyleLbl="node1" presStyleIdx="2" presStyleCnt="6">
        <dgm:presLayoutVars>
          <dgm:bulletEnabled val="1"/>
        </dgm:presLayoutVars>
      </dgm:prSet>
      <dgm:spPr/>
    </dgm:pt>
    <dgm:pt modelId="{C27FC3F8-EA03-4CD8-84F3-09BAB4DE3A02}" type="pres">
      <dgm:prSet presAssocID="{8F891285-DFB5-4800-BAD9-825DEA2BF4C4}" presName="sibTrans" presStyleLbl="sibTrans1D1" presStyleIdx="2" presStyleCnt="5"/>
      <dgm:spPr/>
    </dgm:pt>
    <dgm:pt modelId="{6F032EFB-2F99-45B7-9DCE-4574104BE810}" type="pres">
      <dgm:prSet presAssocID="{8F891285-DFB5-4800-BAD9-825DEA2BF4C4}" presName="connectorText" presStyleLbl="sibTrans1D1" presStyleIdx="2" presStyleCnt="5"/>
      <dgm:spPr/>
    </dgm:pt>
    <dgm:pt modelId="{40BB3845-05C4-4E59-BE35-80CB3AE1119A}" type="pres">
      <dgm:prSet presAssocID="{7DB90455-9511-46B2-AB05-8A2BBDD12ED9}" presName="node" presStyleLbl="node1" presStyleIdx="3" presStyleCnt="6" custScaleY="128496">
        <dgm:presLayoutVars>
          <dgm:bulletEnabled val="1"/>
        </dgm:presLayoutVars>
      </dgm:prSet>
      <dgm:spPr/>
    </dgm:pt>
    <dgm:pt modelId="{2FF39C76-451B-4F57-AEEE-2FEEB9A7C067}" type="pres">
      <dgm:prSet presAssocID="{E98256C8-3DBA-47D1-98CF-843EE8EBF1E0}" presName="sibTrans" presStyleLbl="sibTrans1D1" presStyleIdx="3" presStyleCnt="5"/>
      <dgm:spPr/>
    </dgm:pt>
    <dgm:pt modelId="{A7D7FD60-3BEC-4A21-A7FD-0BAF47841B47}" type="pres">
      <dgm:prSet presAssocID="{E98256C8-3DBA-47D1-98CF-843EE8EBF1E0}" presName="connectorText" presStyleLbl="sibTrans1D1" presStyleIdx="3" presStyleCnt="5"/>
      <dgm:spPr/>
    </dgm:pt>
    <dgm:pt modelId="{6C44D1A7-EAAB-421B-812E-610BB6E31F4A}" type="pres">
      <dgm:prSet presAssocID="{0B80823D-639F-4858-B730-9FF64FE09E25}" presName="node" presStyleLbl="node1" presStyleIdx="4" presStyleCnt="6">
        <dgm:presLayoutVars>
          <dgm:bulletEnabled val="1"/>
        </dgm:presLayoutVars>
      </dgm:prSet>
      <dgm:spPr/>
    </dgm:pt>
    <dgm:pt modelId="{A67CFF5B-DC43-40D7-A7A6-BC6331E8E320}" type="pres">
      <dgm:prSet presAssocID="{B0CEA03C-CE52-4657-8529-B5DEB324BC06}" presName="sibTrans" presStyleLbl="sibTrans1D1" presStyleIdx="4" presStyleCnt="5"/>
      <dgm:spPr/>
    </dgm:pt>
    <dgm:pt modelId="{FDE0B21A-5765-4EA4-A5B3-778BF6FC3775}" type="pres">
      <dgm:prSet presAssocID="{B0CEA03C-CE52-4657-8529-B5DEB324BC06}" presName="connectorText" presStyleLbl="sibTrans1D1" presStyleIdx="4" presStyleCnt="5"/>
      <dgm:spPr/>
    </dgm:pt>
    <dgm:pt modelId="{3AD56571-935E-4452-BF10-2DD297C20684}" type="pres">
      <dgm:prSet presAssocID="{90DD3629-CB88-457F-B154-673D60F97CC1}" presName="node" presStyleLbl="node1" presStyleIdx="5" presStyleCnt="6">
        <dgm:presLayoutVars>
          <dgm:bulletEnabled val="1"/>
        </dgm:presLayoutVars>
      </dgm:prSet>
      <dgm:spPr/>
    </dgm:pt>
  </dgm:ptLst>
  <dgm:cxnLst>
    <dgm:cxn modelId="{6D992009-2621-4AFA-9C98-FB18A1DB3367}" type="presOf" srcId="{129A623A-4E14-4CE9-ADCA-D79AFA947FA8}" destId="{7EA323F8-EF81-4B12-BCC6-34382D94F3B0}" srcOrd="0" destOrd="0" presId="urn:microsoft.com/office/officeart/2016/7/layout/RepeatingBendingProcessNew"/>
    <dgm:cxn modelId="{E8E15F0D-689C-494B-81B8-8EE56D23029F}" type="presOf" srcId="{7DB90455-9511-46B2-AB05-8A2BBDD12ED9}" destId="{40BB3845-05C4-4E59-BE35-80CB3AE1119A}" srcOrd="0" destOrd="0" presId="urn:microsoft.com/office/officeart/2016/7/layout/RepeatingBendingProcessNew"/>
    <dgm:cxn modelId="{16AC950F-2A62-448B-8EE1-C9EC08CF7DF1}" type="presOf" srcId="{D7A5E802-4EA7-4853-B924-BBAF28E0D3ED}" destId="{841408D4-15C8-4C2D-9E2E-BE007BFDB332}" srcOrd="0" destOrd="0" presId="urn:microsoft.com/office/officeart/2016/7/layout/RepeatingBendingProcessNew"/>
    <dgm:cxn modelId="{BFAB1410-0FFD-4B00-B67C-44DE4B9D5BA6}" type="presOf" srcId="{B0CEA03C-CE52-4657-8529-B5DEB324BC06}" destId="{FDE0B21A-5765-4EA4-A5B3-778BF6FC3775}" srcOrd="1" destOrd="0" presId="urn:microsoft.com/office/officeart/2016/7/layout/RepeatingBendingProcessNew"/>
    <dgm:cxn modelId="{4ED13B12-EA1A-4AE9-851C-C50546349FD1}" type="presOf" srcId="{8F891285-DFB5-4800-BAD9-825DEA2BF4C4}" destId="{6F032EFB-2F99-45B7-9DCE-4574104BE810}" srcOrd="1" destOrd="0" presId="urn:microsoft.com/office/officeart/2016/7/layout/RepeatingBendingProcessNew"/>
    <dgm:cxn modelId="{7E3EB916-5359-4B09-927D-919997729259}" srcId="{E4EFBAAF-99CF-4D64-8571-BC9C25DB30DF}" destId="{7DB90455-9511-46B2-AB05-8A2BBDD12ED9}" srcOrd="3" destOrd="0" parTransId="{2E1888B2-1BD0-4C0A-818E-147637BE582A}" sibTransId="{E98256C8-3DBA-47D1-98CF-843EE8EBF1E0}"/>
    <dgm:cxn modelId="{DF2A4A23-3CAC-4BFC-9B6F-4C4B413C19A0}" type="presOf" srcId="{E98256C8-3DBA-47D1-98CF-843EE8EBF1E0}" destId="{2FF39C76-451B-4F57-AEEE-2FEEB9A7C067}" srcOrd="0" destOrd="0" presId="urn:microsoft.com/office/officeart/2016/7/layout/RepeatingBendingProcessNew"/>
    <dgm:cxn modelId="{D4A5372A-F942-45DC-85E7-4E1B3A4CDFD1}" type="presOf" srcId="{23D31685-C2F1-45A6-8758-6AA4C07ACE82}" destId="{31B07C0F-98BD-429C-9382-F0A761602C42}" srcOrd="1" destOrd="0" presId="urn:microsoft.com/office/officeart/2016/7/layout/RepeatingBendingProcessNew"/>
    <dgm:cxn modelId="{87592334-939F-47FB-BFDA-FDDB777EE36E}" type="presOf" srcId="{8F891285-DFB5-4800-BAD9-825DEA2BF4C4}" destId="{C27FC3F8-EA03-4CD8-84F3-09BAB4DE3A02}" srcOrd="0" destOrd="0" presId="urn:microsoft.com/office/officeart/2016/7/layout/RepeatingBendingProcessNew"/>
    <dgm:cxn modelId="{C52DFB3C-501C-427D-8113-3E17347B8795}" srcId="{E4EFBAAF-99CF-4D64-8571-BC9C25DB30DF}" destId="{90DD3629-CB88-457F-B154-673D60F97CC1}" srcOrd="5" destOrd="0" parTransId="{D82F52B2-E0B4-453D-974B-465B365EECBB}" sibTransId="{486D4F9A-75C3-404D-80E5-70BDCECAFEE1}"/>
    <dgm:cxn modelId="{073CE261-9D2B-4BF7-B574-6D5AB7A7204E}" srcId="{E4EFBAAF-99CF-4D64-8571-BC9C25DB30DF}" destId="{194C3BA1-85DB-431A-A277-E3A4B529F709}" srcOrd="1" destOrd="0" parTransId="{88A13BB6-D507-4ADE-9D53-007E578A9077}" sibTransId="{23D31685-C2F1-45A6-8758-6AA4C07ACE82}"/>
    <dgm:cxn modelId="{2E737743-2D2D-4DD7-8428-EBE05A2E6345}" type="presOf" srcId="{194C3BA1-85DB-431A-A277-E3A4B529F709}" destId="{DB5DDDE7-FA16-402C-9D50-CB44AB660177}" srcOrd="0" destOrd="0" presId="urn:microsoft.com/office/officeart/2016/7/layout/RepeatingBendingProcessNew"/>
    <dgm:cxn modelId="{3470C064-97E2-4049-B30D-84E2C5CD1A65}" type="presOf" srcId="{23D31685-C2F1-45A6-8758-6AA4C07ACE82}" destId="{76D30BAC-6CB5-4D4E-8025-C1860ED7B595}" srcOrd="0" destOrd="0" presId="urn:microsoft.com/office/officeart/2016/7/layout/RepeatingBendingProcessNew"/>
    <dgm:cxn modelId="{EE1B0853-B39E-4A9E-8F9C-B504DC68DE63}" type="presOf" srcId="{90DD3629-CB88-457F-B154-673D60F97CC1}" destId="{3AD56571-935E-4452-BF10-2DD297C20684}" srcOrd="0" destOrd="0" presId="urn:microsoft.com/office/officeart/2016/7/layout/RepeatingBendingProcessNew"/>
    <dgm:cxn modelId="{E2072074-7687-42D6-9AF4-63DC42A482BA}" type="presOf" srcId="{0B80823D-639F-4858-B730-9FF64FE09E25}" destId="{6C44D1A7-EAAB-421B-812E-610BB6E31F4A}" srcOrd="0" destOrd="0" presId="urn:microsoft.com/office/officeart/2016/7/layout/RepeatingBendingProcessNew"/>
    <dgm:cxn modelId="{6BB1B17C-01C2-4720-9D6F-7266998F2B00}" srcId="{E4EFBAAF-99CF-4D64-8571-BC9C25DB30DF}" destId="{4D3BDD2C-ACA2-4CE2-A0F8-9391BB2747D9}" srcOrd="0" destOrd="0" parTransId="{24D09227-1A9F-411D-9D06-1C56CC067E1A}" sibTransId="{D7A5E802-4EA7-4853-B924-BBAF28E0D3ED}"/>
    <dgm:cxn modelId="{4D38B6A7-E2BD-46AA-BCC2-D41901DF98C7}" type="presOf" srcId="{4D3BDD2C-ACA2-4CE2-A0F8-9391BB2747D9}" destId="{8DCA3658-3FE1-444C-A6D0-DF29846CE7AC}" srcOrd="0" destOrd="0" presId="urn:microsoft.com/office/officeart/2016/7/layout/RepeatingBendingProcessNew"/>
    <dgm:cxn modelId="{E2AEB4B2-6330-4D6F-80BD-16FC7FBD6339}" type="presOf" srcId="{D7A5E802-4EA7-4853-B924-BBAF28E0D3ED}" destId="{C7647545-13B3-458F-B254-F3680E77F03E}" srcOrd="1" destOrd="0" presId="urn:microsoft.com/office/officeart/2016/7/layout/RepeatingBendingProcessNew"/>
    <dgm:cxn modelId="{EADD9AB5-E6B7-49F2-A757-F9F7F6A835D0}" type="presOf" srcId="{B0CEA03C-CE52-4657-8529-B5DEB324BC06}" destId="{A67CFF5B-DC43-40D7-A7A6-BC6331E8E320}" srcOrd="0" destOrd="0" presId="urn:microsoft.com/office/officeart/2016/7/layout/RepeatingBendingProcessNew"/>
    <dgm:cxn modelId="{56BB5BC1-748A-4F67-A215-A5E269549E64}" srcId="{E4EFBAAF-99CF-4D64-8571-BC9C25DB30DF}" destId="{0B80823D-639F-4858-B730-9FF64FE09E25}" srcOrd="4" destOrd="0" parTransId="{47A7902C-DD91-4571-A0F0-2B6D5AAABE7A}" sibTransId="{B0CEA03C-CE52-4657-8529-B5DEB324BC06}"/>
    <dgm:cxn modelId="{CF26B2D2-1857-452A-ABB3-F20A974445D0}" srcId="{E4EFBAAF-99CF-4D64-8571-BC9C25DB30DF}" destId="{129A623A-4E14-4CE9-ADCA-D79AFA947FA8}" srcOrd="2" destOrd="0" parTransId="{7022836F-5FB3-46D9-8CBB-50A66BEFA0FE}" sibTransId="{8F891285-DFB5-4800-BAD9-825DEA2BF4C4}"/>
    <dgm:cxn modelId="{A62D01D6-A47F-47B8-A126-8119EA6CB0D5}" type="presOf" srcId="{E4EFBAAF-99CF-4D64-8571-BC9C25DB30DF}" destId="{2392A9F9-4051-4283-8467-F223751D2691}" srcOrd="0" destOrd="0" presId="urn:microsoft.com/office/officeart/2016/7/layout/RepeatingBendingProcessNew"/>
    <dgm:cxn modelId="{10389CDC-187A-4EA5-BCA1-96924A00C07D}" type="presOf" srcId="{E98256C8-3DBA-47D1-98CF-843EE8EBF1E0}" destId="{A7D7FD60-3BEC-4A21-A7FD-0BAF47841B47}" srcOrd="1" destOrd="0" presId="urn:microsoft.com/office/officeart/2016/7/layout/RepeatingBendingProcessNew"/>
    <dgm:cxn modelId="{84941BE3-63AE-4E8F-862F-D92497FDF68E}" type="presParOf" srcId="{2392A9F9-4051-4283-8467-F223751D2691}" destId="{8DCA3658-3FE1-444C-A6D0-DF29846CE7AC}" srcOrd="0" destOrd="0" presId="urn:microsoft.com/office/officeart/2016/7/layout/RepeatingBendingProcessNew"/>
    <dgm:cxn modelId="{3823B969-3F77-4162-A68F-968824C5221D}" type="presParOf" srcId="{2392A9F9-4051-4283-8467-F223751D2691}" destId="{841408D4-15C8-4C2D-9E2E-BE007BFDB332}" srcOrd="1" destOrd="0" presId="urn:microsoft.com/office/officeart/2016/7/layout/RepeatingBendingProcessNew"/>
    <dgm:cxn modelId="{429B852C-080A-4A7D-8C1F-1168764142E3}" type="presParOf" srcId="{841408D4-15C8-4C2D-9E2E-BE007BFDB332}" destId="{C7647545-13B3-458F-B254-F3680E77F03E}" srcOrd="0" destOrd="0" presId="urn:microsoft.com/office/officeart/2016/7/layout/RepeatingBendingProcessNew"/>
    <dgm:cxn modelId="{2DB55E8D-ABF8-491C-8359-F830195D038F}" type="presParOf" srcId="{2392A9F9-4051-4283-8467-F223751D2691}" destId="{DB5DDDE7-FA16-402C-9D50-CB44AB660177}" srcOrd="2" destOrd="0" presId="urn:microsoft.com/office/officeart/2016/7/layout/RepeatingBendingProcessNew"/>
    <dgm:cxn modelId="{04B940D2-9450-4263-9898-14FEEF4EFD5D}" type="presParOf" srcId="{2392A9F9-4051-4283-8467-F223751D2691}" destId="{76D30BAC-6CB5-4D4E-8025-C1860ED7B595}" srcOrd="3" destOrd="0" presId="urn:microsoft.com/office/officeart/2016/7/layout/RepeatingBendingProcessNew"/>
    <dgm:cxn modelId="{E8BBDB5E-6979-444A-A5D4-F5764B3149F9}" type="presParOf" srcId="{76D30BAC-6CB5-4D4E-8025-C1860ED7B595}" destId="{31B07C0F-98BD-429C-9382-F0A761602C42}" srcOrd="0" destOrd="0" presId="urn:microsoft.com/office/officeart/2016/7/layout/RepeatingBendingProcessNew"/>
    <dgm:cxn modelId="{35E1B076-2815-43C5-B265-EC8D6E742ED0}" type="presParOf" srcId="{2392A9F9-4051-4283-8467-F223751D2691}" destId="{7EA323F8-EF81-4B12-BCC6-34382D94F3B0}" srcOrd="4" destOrd="0" presId="urn:microsoft.com/office/officeart/2016/7/layout/RepeatingBendingProcessNew"/>
    <dgm:cxn modelId="{5190DC7E-7512-436D-AFE4-47F6CFE1A75C}" type="presParOf" srcId="{2392A9F9-4051-4283-8467-F223751D2691}" destId="{C27FC3F8-EA03-4CD8-84F3-09BAB4DE3A02}" srcOrd="5" destOrd="0" presId="urn:microsoft.com/office/officeart/2016/7/layout/RepeatingBendingProcessNew"/>
    <dgm:cxn modelId="{DB9FDD55-4CB3-4043-9A7A-F6EC5880D94B}" type="presParOf" srcId="{C27FC3F8-EA03-4CD8-84F3-09BAB4DE3A02}" destId="{6F032EFB-2F99-45B7-9DCE-4574104BE810}" srcOrd="0" destOrd="0" presId="urn:microsoft.com/office/officeart/2016/7/layout/RepeatingBendingProcessNew"/>
    <dgm:cxn modelId="{F30F4921-D905-487C-8D26-112C759CD38A}" type="presParOf" srcId="{2392A9F9-4051-4283-8467-F223751D2691}" destId="{40BB3845-05C4-4E59-BE35-80CB3AE1119A}" srcOrd="6" destOrd="0" presId="urn:microsoft.com/office/officeart/2016/7/layout/RepeatingBendingProcessNew"/>
    <dgm:cxn modelId="{9D26E6DC-B3BA-4208-95F4-24D9F320AD1F}" type="presParOf" srcId="{2392A9F9-4051-4283-8467-F223751D2691}" destId="{2FF39C76-451B-4F57-AEEE-2FEEB9A7C067}" srcOrd="7" destOrd="0" presId="urn:microsoft.com/office/officeart/2016/7/layout/RepeatingBendingProcessNew"/>
    <dgm:cxn modelId="{B2B81B0A-5756-486C-B6E4-FDFCA60F8F06}" type="presParOf" srcId="{2FF39C76-451B-4F57-AEEE-2FEEB9A7C067}" destId="{A7D7FD60-3BEC-4A21-A7FD-0BAF47841B47}" srcOrd="0" destOrd="0" presId="urn:microsoft.com/office/officeart/2016/7/layout/RepeatingBendingProcessNew"/>
    <dgm:cxn modelId="{1D90EE31-D1A6-4D61-82DB-2FCC24D6449F}" type="presParOf" srcId="{2392A9F9-4051-4283-8467-F223751D2691}" destId="{6C44D1A7-EAAB-421B-812E-610BB6E31F4A}" srcOrd="8" destOrd="0" presId="urn:microsoft.com/office/officeart/2016/7/layout/RepeatingBendingProcessNew"/>
    <dgm:cxn modelId="{FE18B053-B415-4B8B-AF7E-563BA34A196A}" type="presParOf" srcId="{2392A9F9-4051-4283-8467-F223751D2691}" destId="{A67CFF5B-DC43-40D7-A7A6-BC6331E8E320}" srcOrd="9" destOrd="0" presId="urn:microsoft.com/office/officeart/2016/7/layout/RepeatingBendingProcessNew"/>
    <dgm:cxn modelId="{C3D18E85-0E4E-48BC-B32B-BAB0DE1A91F3}" type="presParOf" srcId="{A67CFF5B-DC43-40D7-A7A6-BC6331E8E320}" destId="{FDE0B21A-5765-4EA4-A5B3-778BF6FC3775}" srcOrd="0" destOrd="0" presId="urn:microsoft.com/office/officeart/2016/7/layout/RepeatingBendingProcessNew"/>
    <dgm:cxn modelId="{15A9ECF3-DE89-405C-8E16-3ABEDA26A6F4}" type="presParOf" srcId="{2392A9F9-4051-4283-8467-F223751D2691}" destId="{3AD56571-935E-4452-BF10-2DD297C206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CA0B8-0AD6-4F27-8A31-2C2D9B9336A1}">
      <dsp:nvSpPr>
        <dsp:cNvPr id="0" name=""/>
        <dsp:cNvSpPr/>
      </dsp:nvSpPr>
      <dsp:spPr>
        <a:xfrm>
          <a:off x="0" y="623"/>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0E564-7AC9-4D4D-A64E-9D97E96DCE77}">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law provides a long list of persons who either are prohibited from entering or are to be removed should their presence in the United State be discovered.</a:t>
          </a:r>
        </a:p>
      </dsp:txBody>
      <dsp:txXfrm>
        <a:off x="0" y="623"/>
        <a:ext cx="4869656" cy="1020830"/>
      </dsp:txXfrm>
    </dsp:sp>
    <dsp:sp modelId="{09F8A6DA-95F4-47DD-81F2-3E031660119E}">
      <dsp:nvSpPr>
        <dsp:cNvPr id="0" name=""/>
        <dsp:cNvSpPr/>
      </dsp:nvSpPr>
      <dsp:spPr>
        <a:xfrm>
          <a:off x="0" y="1021453"/>
          <a:ext cx="4869656" cy="0"/>
        </a:xfrm>
        <a:prstGeom prst="line">
          <a:avLst/>
        </a:prstGeom>
        <a:solidFill>
          <a:schemeClr val="accent2">
            <a:hueOff val="-898490"/>
            <a:satOff val="6181"/>
            <a:lumOff val="686"/>
            <a:alphaOff val="0"/>
          </a:schemeClr>
        </a:solidFill>
        <a:ln w="15875" cap="rnd" cmpd="sng" algn="ctr">
          <a:solidFill>
            <a:schemeClr val="accent2">
              <a:hueOff val="-898490"/>
              <a:satOff val="6181"/>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465C6-AE13-46C7-8C0C-5ED4A7A09898}">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grounds of inadmissibility are laid out in the Immigration and Nationality Act (INA) at §212(a)</a:t>
          </a:r>
        </a:p>
      </dsp:txBody>
      <dsp:txXfrm>
        <a:off x="0" y="1021453"/>
        <a:ext cx="4869656" cy="1020830"/>
      </dsp:txXfrm>
    </dsp:sp>
    <dsp:sp modelId="{48A66769-F099-42D7-AD15-AEBC97D4FFCD}">
      <dsp:nvSpPr>
        <dsp:cNvPr id="0" name=""/>
        <dsp:cNvSpPr/>
      </dsp:nvSpPr>
      <dsp:spPr>
        <a:xfrm>
          <a:off x="0" y="2042284"/>
          <a:ext cx="4869656"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27F82-1F97-462B-9516-E55C1BD12CBC}">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grounds of deportability are laid out in the Immigration and Nationality Act (INA) at §237</a:t>
          </a:r>
        </a:p>
      </dsp:txBody>
      <dsp:txXfrm>
        <a:off x="0" y="2042284"/>
        <a:ext cx="4869656" cy="1020830"/>
      </dsp:txXfrm>
    </dsp:sp>
    <dsp:sp modelId="{DF6500D6-E3D3-44D4-9121-18F8DCA27F9C}">
      <dsp:nvSpPr>
        <dsp:cNvPr id="0" name=""/>
        <dsp:cNvSpPr/>
      </dsp:nvSpPr>
      <dsp:spPr>
        <a:xfrm>
          <a:off x="0" y="3063115"/>
          <a:ext cx="4869656" cy="0"/>
        </a:xfrm>
        <a:prstGeom prst="line">
          <a:avLst/>
        </a:prstGeom>
        <a:solidFill>
          <a:schemeClr val="accent2">
            <a:hueOff val="-2695471"/>
            <a:satOff val="18542"/>
            <a:lumOff val="2058"/>
            <a:alphaOff val="0"/>
          </a:schemeClr>
        </a:solidFill>
        <a:ln w="15875" cap="rnd" cmpd="sng" algn="ctr">
          <a:solidFill>
            <a:schemeClr val="accent2">
              <a:hueOff val="-2695471"/>
              <a:satOff val="18542"/>
              <a:lumOff val="2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F89F0-9E17-4A88-A1F6-26ED59DCDD9D}">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Each of the above grounds were incorporated into the immigration law as Congress thought of situations calling for the exclusion or removal of a particular group.</a:t>
          </a:r>
        </a:p>
      </dsp:txBody>
      <dsp:txXfrm>
        <a:off x="0" y="3063115"/>
        <a:ext cx="4869656" cy="1020830"/>
      </dsp:txXfrm>
    </dsp:sp>
    <dsp:sp modelId="{1769A50B-3CB7-4D9C-B655-911847B6E570}">
      <dsp:nvSpPr>
        <dsp:cNvPr id="0" name=""/>
        <dsp:cNvSpPr/>
      </dsp:nvSpPr>
      <dsp:spPr>
        <a:xfrm>
          <a:off x="0" y="4083946"/>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06298-7DD9-4711-A35E-808F1D8941A8}">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Although the law prohibits the admission and requires the removal of broad categories of persons, there are provisions allowing the waiver of these grounds of inadmissibility and deportability.</a:t>
          </a:r>
        </a:p>
      </dsp:txBody>
      <dsp:txXfrm>
        <a:off x="0" y="4083946"/>
        <a:ext cx="4869656" cy="1020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9A1E0-BD26-4944-80C2-1242C95E4268}">
      <dsp:nvSpPr>
        <dsp:cNvPr id="0" name=""/>
        <dsp:cNvSpPr/>
      </dsp:nvSpPr>
      <dsp:spPr>
        <a:xfrm>
          <a:off x="461724" y="217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Mandatory prehearing detention is required under the statute in cases involving persons who are removable on account of criminal activities.</a:t>
          </a:r>
        </a:p>
      </dsp:txBody>
      <dsp:txXfrm>
        <a:off x="517453" y="57901"/>
        <a:ext cx="3059771" cy="1791279"/>
      </dsp:txXfrm>
    </dsp:sp>
    <dsp:sp modelId="{5E97F19F-43E9-4AC4-B24E-53E1D54F6C98}">
      <dsp:nvSpPr>
        <dsp:cNvPr id="0" name=""/>
        <dsp:cNvSpPr/>
      </dsp:nvSpPr>
      <dsp:spPr>
        <a:xfrm>
          <a:off x="3912022" y="560309"/>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12022" y="717602"/>
        <a:ext cx="470610" cy="471878"/>
      </dsp:txXfrm>
    </dsp:sp>
    <dsp:sp modelId="{3C743D7D-6A64-4CEF-B03F-6667D29C544F}">
      <dsp:nvSpPr>
        <dsp:cNvPr id="0" name=""/>
        <dsp:cNvSpPr/>
      </dsp:nvSpPr>
      <dsp:spPr>
        <a:xfrm>
          <a:off x="4901445" y="217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Example: They are deportable for having committed two or more crimes involving moral turpitude, an aggravated felony, crimes involving drugs or firearms or a miscellaneous crime under 8 USC §1227(a)(2)(D), INA §237(a)(2)(D).  </a:t>
          </a:r>
        </a:p>
      </dsp:txBody>
      <dsp:txXfrm>
        <a:off x="4957174" y="57901"/>
        <a:ext cx="3059771" cy="1791279"/>
      </dsp:txXfrm>
    </dsp:sp>
    <dsp:sp modelId="{F30129B3-6900-4C96-8CAB-FBD36A7C7033}">
      <dsp:nvSpPr>
        <dsp:cNvPr id="0" name=""/>
        <dsp:cNvSpPr/>
      </dsp:nvSpPr>
      <dsp:spPr>
        <a:xfrm rot="5400000">
          <a:off x="6150910" y="2126896"/>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6251121" y="2183978"/>
        <a:ext cx="471878" cy="470610"/>
      </dsp:txXfrm>
    </dsp:sp>
    <dsp:sp modelId="{5DC91D6C-8863-49DF-98E7-C502FFFB3740}">
      <dsp:nvSpPr>
        <dsp:cNvPr id="0" name=""/>
        <dsp:cNvSpPr/>
      </dsp:nvSpPr>
      <dsp:spPr>
        <a:xfrm>
          <a:off x="4901445" y="317340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only exceptions are for certain persons under the Witness Protection Program, or when the individual’s release would protect other witnesses.</a:t>
          </a:r>
        </a:p>
      </dsp:txBody>
      <dsp:txXfrm>
        <a:off x="4957174" y="3229131"/>
        <a:ext cx="3059771" cy="1791279"/>
      </dsp:txXfrm>
    </dsp:sp>
    <dsp:sp modelId="{E5CB2FF9-6AC6-4582-A47D-F50FEE408867}">
      <dsp:nvSpPr>
        <dsp:cNvPr id="0" name=""/>
        <dsp:cNvSpPr/>
      </dsp:nvSpPr>
      <dsp:spPr>
        <a:xfrm rot="10800000">
          <a:off x="3950077" y="3731538"/>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51767" y="3888831"/>
        <a:ext cx="470610" cy="471878"/>
      </dsp:txXfrm>
    </dsp:sp>
    <dsp:sp modelId="{085D24E6-C11C-4414-B098-184627437AD8}">
      <dsp:nvSpPr>
        <dsp:cNvPr id="0" name=""/>
        <dsp:cNvSpPr/>
      </dsp:nvSpPr>
      <dsp:spPr>
        <a:xfrm>
          <a:off x="461724" y="317340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This statute further requires that the attorney general take into custody noncitizens released from parole, on supervised release, probation or other custody, after October 9, 1998.</a:t>
          </a:r>
        </a:p>
      </dsp:txBody>
      <dsp:txXfrm>
        <a:off x="517453" y="3229131"/>
        <a:ext cx="3059771" cy="17912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EFEEE-9C1A-4330-8CBC-E14C01BF5365}">
      <dsp:nvSpPr>
        <dsp:cNvPr id="0" name=""/>
        <dsp:cNvSpPr/>
      </dsp:nvSpPr>
      <dsp:spPr>
        <a:xfrm>
          <a:off x="0" y="0"/>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DETENTION OF PERSONS IN REMOVAL PROCEEDINGS</a:t>
          </a:r>
          <a:endParaRPr lang="en-US" sz="1800" kern="1200"/>
        </a:p>
      </dsp:txBody>
      <dsp:txXfrm>
        <a:off x="36887" y="36887"/>
        <a:ext cx="5423045" cy="1185647"/>
      </dsp:txXfrm>
    </dsp:sp>
    <dsp:sp modelId="{AF7EB97C-1E9E-4F92-8944-81D4251010D1}">
      <dsp:nvSpPr>
        <dsp:cNvPr id="0" name=""/>
        <dsp:cNvSpPr/>
      </dsp:nvSpPr>
      <dsp:spPr>
        <a:xfrm>
          <a:off x="576910" y="1488407"/>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most important thing for an individual facing detention is whether there is a possibility of release during removal proceedings.</a:t>
          </a:r>
        </a:p>
      </dsp:txBody>
      <dsp:txXfrm>
        <a:off x="613797" y="1525294"/>
        <a:ext cx="5419171" cy="1185647"/>
      </dsp:txXfrm>
    </dsp:sp>
    <dsp:sp modelId="{F8CA80A7-BA97-467C-A4D3-B13DAB58A075}">
      <dsp:nvSpPr>
        <dsp:cNvPr id="0" name=""/>
        <dsp:cNvSpPr/>
      </dsp:nvSpPr>
      <dsp:spPr>
        <a:xfrm>
          <a:off x="1145209" y="2976814"/>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Whether there is a reasonable possibility of freedom will depend on whether the noncitizen is seeking admission or has already been admitted.</a:t>
          </a:r>
        </a:p>
      </dsp:txBody>
      <dsp:txXfrm>
        <a:off x="1182096" y="3013701"/>
        <a:ext cx="5427782" cy="1185647"/>
      </dsp:txXfrm>
    </dsp:sp>
    <dsp:sp modelId="{B583AB35-3205-4B0A-BDA3-DB15068EA8D1}">
      <dsp:nvSpPr>
        <dsp:cNvPr id="0" name=""/>
        <dsp:cNvSpPr/>
      </dsp:nvSpPr>
      <dsp:spPr>
        <a:xfrm>
          <a:off x="1722119" y="4465222"/>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person seeking admission does not have the right to be free on bond and under most circumstances will face detention pending a determination of admissibility.</a:t>
          </a:r>
        </a:p>
      </dsp:txBody>
      <dsp:txXfrm>
        <a:off x="1759006" y="4502109"/>
        <a:ext cx="5419171" cy="1185647"/>
      </dsp:txXfrm>
    </dsp:sp>
    <dsp:sp modelId="{C6B3CFB1-0096-4C42-8314-C4D02AF41960}">
      <dsp:nvSpPr>
        <dsp:cNvPr id="0" name=""/>
        <dsp:cNvSpPr/>
      </dsp:nvSpPr>
      <dsp:spPr>
        <a:xfrm>
          <a:off x="6069855" y="964602"/>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54045" y="964602"/>
        <a:ext cx="450244" cy="616015"/>
      </dsp:txXfrm>
    </dsp:sp>
    <dsp:sp modelId="{8C60A9CA-D119-48E8-ACD2-1EE902B9D21A}">
      <dsp:nvSpPr>
        <dsp:cNvPr id="0" name=""/>
        <dsp:cNvSpPr/>
      </dsp:nvSpPr>
      <dsp:spPr>
        <a:xfrm>
          <a:off x="6646766" y="2453009"/>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30956" y="2453009"/>
        <a:ext cx="450244" cy="616015"/>
      </dsp:txXfrm>
    </dsp:sp>
    <dsp:sp modelId="{CFCF7BFD-9201-4592-B23F-77C28BB6EC8E}">
      <dsp:nvSpPr>
        <dsp:cNvPr id="0" name=""/>
        <dsp:cNvSpPr/>
      </dsp:nvSpPr>
      <dsp:spPr>
        <a:xfrm>
          <a:off x="7215065" y="3941417"/>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99255" y="3941417"/>
        <a:ext cx="450244" cy="6160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44548-1AA3-4D76-A75B-74E94FE436AB}">
      <dsp:nvSpPr>
        <dsp:cNvPr id="0" name=""/>
        <dsp:cNvSpPr/>
      </dsp:nvSpPr>
      <dsp:spPr>
        <a:xfrm>
          <a:off x="0" y="3892218"/>
          <a:ext cx="8458200" cy="12775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person released from criminal custody after October 8, 1998 is subject to mandatory detention.</a:t>
          </a:r>
        </a:p>
      </dsp:txBody>
      <dsp:txXfrm>
        <a:off x="0" y="3892218"/>
        <a:ext cx="8458200" cy="1277513"/>
      </dsp:txXfrm>
    </dsp:sp>
    <dsp:sp modelId="{B269D42F-8291-4F54-A2E7-063A53AE5AB6}">
      <dsp:nvSpPr>
        <dsp:cNvPr id="0" name=""/>
        <dsp:cNvSpPr/>
      </dsp:nvSpPr>
      <dsp:spPr>
        <a:xfrm rot="10800000">
          <a:off x="0" y="1946566"/>
          <a:ext cx="8458200" cy="196481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final factor affecting whether a person will be detained is whether he or she is subject to proceedings under the 1996 amendments to the INA or under the law prior to 1996.</a:t>
          </a:r>
        </a:p>
      </dsp:txBody>
      <dsp:txXfrm rot="10800000">
        <a:off x="0" y="1946566"/>
        <a:ext cx="8458200" cy="1276678"/>
      </dsp:txXfrm>
    </dsp:sp>
    <dsp:sp modelId="{5A1DA9D1-BBF0-4E01-A44F-4EB64539B3D3}">
      <dsp:nvSpPr>
        <dsp:cNvPr id="0" name=""/>
        <dsp:cNvSpPr/>
      </dsp:nvSpPr>
      <dsp:spPr>
        <a:xfrm rot="10800000">
          <a:off x="0" y="913"/>
          <a:ext cx="8458200" cy="196481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person who already has been admitted must be considered for bond unless he or she meets the criteria of criminal and terrorism grounds for mandatory detention.</a:t>
          </a:r>
        </a:p>
      </dsp:txBody>
      <dsp:txXfrm rot="10800000">
        <a:off x="0" y="913"/>
        <a:ext cx="8458200" cy="12766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27AA0-4478-4F88-93F8-313080C79F77}">
      <dsp:nvSpPr>
        <dsp:cNvPr id="0" name=""/>
        <dsp:cNvSpPr/>
      </dsp:nvSpPr>
      <dsp:spPr>
        <a:xfrm>
          <a:off x="0" y="0"/>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POST-REMOVAL ORDER DETENTION</a:t>
          </a:r>
          <a:endParaRPr lang="en-US" sz="1300" kern="1200"/>
        </a:p>
      </dsp:txBody>
      <dsp:txXfrm>
        <a:off x="25799" y="25799"/>
        <a:ext cx="5576589" cy="829258"/>
      </dsp:txXfrm>
    </dsp:sp>
    <dsp:sp modelId="{0DA90C53-86DE-4DA0-B538-629114B487E0}">
      <dsp:nvSpPr>
        <dsp:cNvPr id="0" name=""/>
        <dsp:cNvSpPr/>
      </dsp:nvSpPr>
      <dsp:spPr>
        <a:xfrm>
          <a:off x="495109" y="1003197"/>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Although prehearing detention has been allowed in many circumstance, post-hearing detention has been treated differently by the courts.</a:t>
          </a:r>
        </a:p>
      </dsp:txBody>
      <dsp:txXfrm>
        <a:off x="520908" y="1028996"/>
        <a:ext cx="5510897" cy="829258"/>
      </dsp:txXfrm>
    </dsp:sp>
    <dsp:sp modelId="{836A779C-33E3-42F5-93C8-A17120773F36}">
      <dsp:nvSpPr>
        <dsp:cNvPr id="0" name=""/>
        <dsp:cNvSpPr/>
      </dsp:nvSpPr>
      <dsp:spPr>
        <a:xfrm>
          <a:off x="990219" y="2006395"/>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You will find in the case Zadvydas v. Davis which is a case involving a person previously admitted and ordered deported, by the U.S. Supreme Court held that the removal statute does not authorize blanket detentions beyond six months.  </a:t>
          </a:r>
        </a:p>
      </dsp:txBody>
      <dsp:txXfrm>
        <a:off x="1016018" y="2032194"/>
        <a:ext cx="5510897" cy="829258"/>
      </dsp:txXfrm>
    </dsp:sp>
    <dsp:sp modelId="{5ECC4F9A-90BA-4685-82AC-28CEDFDEEDAE}">
      <dsp:nvSpPr>
        <dsp:cNvPr id="0" name=""/>
        <dsp:cNvSpPr/>
      </dsp:nvSpPr>
      <dsp:spPr>
        <a:xfrm>
          <a:off x="1485328" y="3009592"/>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question of post-hearing release only arises when the person is a suspected terrorist or there is no reasonable possibility of deportation because no country will accept the person.</a:t>
          </a:r>
        </a:p>
      </dsp:txBody>
      <dsp:txXfrm>
        <a:off x="1511127" y="3035391"/>
        <a:ext cx="5510897" cy="829258"/>
      </dsp:txXfrm>
    </dsp:sp>
    <dsp:sp modelId="{E1887AEF-B75E-4674-8D34-7BA065D7A014}">
      <dsp:nvSpPr>
        <dsp:cNvPr id="0" name=""/>
        <dsp:cNvSpPr/>
      </dsp:nvSpPr>
      <dsp:spPr>
        <a:xfrm>
          <a:off x="1980438" y="4012790"/>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When a person is suspected of having terrorist ties, the law authorizes post-hearing detention as long as the attorney general or his or her deputy certifies that the person posed a national security or safety threat.</a:t>
          </a:r>
        </a:p>
      </dsp:txBody>
      <dsp:txXfrm>
        <a:off x="2006237" y="4038589"/>
        <a:ext cx="5510897" cy="829258"/>
      </dsp:txXfrm>
    </dsp:sp>
    <dsp:sp modelId="{B85568CE-932B-409F-88EF-BED63A8A35EB}">
      <dsp:nvSpPr>
        <dsp:cNvPr id="0" name=""/>
        <dsp:cNvSpPr/>
      </dsp:nvSpPr>
      <dsp:spPr>
        <a:xfrm>
          <a:off x="6057605" y="643514"/>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86430" y="643514"/>
        <a:ext cx="314906" cy="430848"/>
      </dsp:txXfrm>
    </dsp:sp>
    <dsp:sp modelId="{B7D46642-6093-48C3-879E-E52BC325FFBF}">
      <dsp:nvSpPr>
        <dsp:cNvPr id="0" name=""/>
        <dsp:cNvSpPr/>
      </dsp:nvSpPr>
      <dsp:spPr>
        <a:xfrm>
          <a:off x="6552714" y="1646712"/>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681539" y="1646712"/>
        <a:ext cx="314906" cy="430848"/>
      </dsp:txXfrm>
    </dsp:sp>
    <dsp:sp modelId="{BB232CFC-B4C6-42F0-BEA2-4375A568BBA5}">
      <dsp:nvSpPr>
        <dsp:cNvPr id="0" name=""/>
        <dsp:cNvSpPr/>
      </dsp:nvSpPr>
      <dsp:spPr>
        <a:xfrm>
          <a:off x="7047824" y="2635228"/>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76649" y="2635228"/>
        <a:ext cx="314906" cy="430848"/>
      </dsp:txXfrm>
    </dsp:sp>
    <dsp:sp modelId="{35B5B57E-7C06-4886-B0DB-4FDBD241CF00}">
      <dsp:nvSpPr>
        <dsp:cNvPr id="0" name=""/>
        <dsp:cNvSpPr/>
      </dsp:nvSpPr>
      <dsp:spPr>
        <a:xfrm>
          <a:off x="7542933" y="3648213"/>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671758" y="3648213"/>
        <a:ext cx="314906" cy="4308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0C849-4D99-42E8-8BF7-FE42D0CFFA5E}">
      <dsp:nvSpPr>
        <dsp:cNvPr id="0" name=""/>
        <dsp:cNvSpPr/>
      </dsp:nvSpPr>
      <dsp:spPr>
        <a:xfrm>
          <a:off x="2543658" y="3980"/>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ALTERNATIVES TO DETENTION</a:t>
          </a:r>
          <a:endParaRPr lang="en-US" sz="1400" kern="1200"/>
        </a:p>
      </dsp:txBody>
      <dsp:txXfrm>
        <a:off x="2543658" y="3980"/>
        <a:ext cx="3294682" cy="1004878"/>
      </dsp:txXfrm>
    </dsp:sp>
    <dsp:sp modelId="{B9EF4F1E-12FB-4F89-BAE3-753D69E39022}">
      <dsp:nvSpPr>
        <dsp:cNvPr id="0" name=""/>
        <dsp:cNvSpPr/>
      </dsp:nvSpPr>
      <dsp:spPr>
        <a:xfrm>
          <a:off x="2543658" y="1420693"/>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Persons who are subject to detention may be released on a bond, under intensive supervision, or if they are seeking admission, they may be paroled into the country.</a:t>
          </a:r>
        </a:p>
      </dsp:txBody>
      <dsp:txXfrm>
        <a:off x="2543658" y="1420693"/>
        <a:ext cx="3294682" cy="1004878"/>
      </dsp:txXfrm>
    </dsp:sp>
    <dsp:sp modelId="{27899C0D-7526-47D5-9427-26BF5BD742EF}">
      <dsp:nvSpPr>
        <dsp:cNvPr id="0" name=""/>
        <dsp:cNvSpPr/>
      </dsp:nvSpPr>
      <dsp:spPr>
        <a:xfrm>
          <a:off x="2543658" y="2837407"/>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Bond: Cash security posted to ensure that a person will appear at his or her proceedings or will not otherwise flee.</a:t>
          </a:r>
        </a:p>
      </dsp:txBody>
      <dsp:txXfrm>
        <a:off x="2543658" y="2837407"/>
        <a:ext cx="3294682" cy="1004878"/>
      </dsp:txXfrm>
    </dsp:sp>
    <dsp:sp modelId="{6454C7D6-975E-4C48-A5B0-59B7C2C8BA35}">
      <dsp:nvSpPr>
        <dsp:cNvPr id="0" name=""/>
        <dsp:cNvSpPr/>
      </dsp:nvSpPr>
      <dsp:spPr>
        <a:xfrm>
          <a:off x="2543658" y="4254120"/>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If the person flees or fails to fulfill the requirement of the bond, termed a “breach of bond” the money is forfeited.</a:t>
          </a:r>
        </a:p>
      </dsp:txBody>
      <dsp:txXfrm>
        <a:off x="2543658" y="4254120"/>
        <a:ext cx="3294682" cy="10048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434D3-85C0-481E-9101-30E7B2BD6DD4}">
      <dsp:nvSpPr>
        <dsp:cNvPr id="0" name=""/>
        <dsp:cNvSpPr/>
      </dsp:nvSpPr>
      <dsp:spPr>
        <a:xfrm>
          <a:off x="3874997" y="677664"/>
          <a:ext cx="521605" cy="91440"/>
        </a:xfrm>
        <a:custGeom>
          <a:avLst/>
          <a:gdLst/>
          <a:ahLst/>
          <a:cxnLst/>
          <a:rect l="0" t="0" r="0" b="0"/>
          <a:pathLst>
            <a:path>
              <a:moveTo>
                <a:pt x="0" y="45720"/>
              </a:moveTo>
              <a:lnTo>
                <a:pt x="521605"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994" y="720623"/>
        <a:ext cx="27610" cy="5522"/>
      </dsp:txXfrm>
    </dsp:sp>
    <dsp:sp modelId="{5CA59555-5109-48DA-8C9B-6C2F1C49EDD9}">
      <dsp:nvSpPr>
        <dsp:cNvPr id="0" name=""/>
        <dsp:cNvSpPr/>
      </dsp:nvSpPr>
      <dsp:spPr>
        <a:xfrm>
          <a:off x="1475901" y="3116"/>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b="1" kern="1200"/>
            <a:t>BURDENS OF PROOF</a:t>
          </a:r>
          <a:endParaRPr lang="en-US" sz="1200" kern="1200"/>
        </a:p>
      </dsp:txBody>
      <dsp:txXfrm>
        <a:off x="1475901" y="3116"/>
        <a:ext cx="2400895" cy="1440537"/>
      </dsp:txXfrm>
    </dsp:sp>
    <dsp:sp modelId="{93913F6A-87EF-4087-8836-6E3B31FF1C6D}">
      <dsp:nvSpPr>
        <dsp:cNvPr id="0" name=""/>
        <dsp:cNvSpPr/>
      </dsp:nvSpPr>
      <dsp:spPr>
        <a:xfrm>
          <a:off x="2676349" y="1441853"/>
          <a:ext cx="2953101" cy="521605"/>
        </a:xfrm>
        <a:custGeom>
          <a:avLst/>
          <a:gdLst/>
          <a:ahLst/>
          <a:cxnLst/>
          <a:rect l="0" t="0" r="0" b="0"/>
          <a:pathLst>
            <a:path>
              <a:moveTo>
                <a:pt x="2953101" y="0"/>
              </a:moveTo>
              <a:lnTo>
                <a:pt x="2953101" y="277902"/>
              </a:lnTo>
              <a:lnTo>
                <a:pt x="0" y="277902"/>
              </a:lnTo>
              <a:lnTo>
                <a:pt x="0" y="521605"/>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7792" y="1699895"/>
        <a:ext cx="150214" cy="5522"/>
      </dsp:txXfrm>
    </dsp:sp>
    <dsp:sp modelId="{21EB57BC-962A-42B9-9DEA-416EB064F186}">
      <dsp:nvSpPr>
        <dsp:cNvPr id="0" name=""/>
        <dsp:cNvSpPr/>
      </dsp:nvSpPr>
      <dsp:spPr>
        <a:xfrm>
          <a:off x="4429002" y="3116"/>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The immigration laws are only applicable to persons who are not U.S. citizens, termed “aliens” under the INA.  </a:t>
          </a:r>
        </a:p>
      </dsp:txBody>
      <dsp:txXfrm>
        <a:off x="4429002" y="3116"/>
        <a:ext cx="2400895" cy="1440537"/>
      </dsp:txXfrm>
    </dsp:sp>
    <dsp:sp modelId="{04E52B2D-5FC5-425E-9349-9941A7188A3E}">
      <dsp:nvSpPr>
        <dsp:cNvPr id="0" name=""/>
        <dsp:cNvSpPr/>
      </dsp:nvSpPr>
      <dsp:spPr>
        <a:xfrm>
          <a:off x="3874997" y="2670407"/>
          <a:ext cx="521605" cy="91440"/>
        </a:xfrm>
        <a:custGeom>
          <a:avLst/>
          <a:gdLst/>
          <a:ahLst/>
          <a:cxnLst/>
          <a:rect l="0" t="0" r="0" b="0"/>
          <a:pathLst>
            <a:path>
              <a:moveTo>
                <a:pt x="0" y="45720"/>
              </a:moveTo>
              <a:lnTo>
                <a:pt x="521605"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994" y="2713366"/>
        <a:ext cx="27610" cy="5522"/>
      </dsp:txXfrm>
    </dsp:sp>
    <dsp:sp modelId="{EDAD6077-E079-453E-928C-8CB8F8A901D0}">
      <dsp:nvSpPr>
        <dsp:cNvPr id="0" name=""/>
        <dsp:cNvSpPr/>
      </dsp:nvSpPr>
      <dsp:spPr>
        <a:xfrm>
          <a:off x="1475901" y="1995859"/>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t" anchorCtr="0">
          <a:noAutofit/>
        </a:bodyPr>
        <a:lstStyle/>
        <a:p>
          <a:pPr marL="0" lvl="0" indent="0" algn="l" defTabSz="533400">
            <a:lnSpc>
              <a:spcPct val="90000"/>
            </a:lnSpc>
            <a:spcBef>
              <a:spcPct val="0"/>
            </a:spcBef>
            <a:spcAft>
              <a:spcPct val="35000"/>
            </a:spcAft>
            <a:buNone/>
          </a:pPr>
          <a:r>
            <a:rPr lang="en-US" sz="1200" kern="1200"/>
            <a:t>Not U.S. citizens include:</a:t>
          </a:r>
        </a:p>
        <a:p>
          <a:pPr marL="57150" lvl="1" indent="-57150" algn="l" defTabSz="400050">
            <a:lnSpc>
              <a:spcPct val="90000"/>
            </a:lnSpc>
            <a:spcBef>
              <a:spcPct val="0"/>
            </a:spcBef>
            <a:spcAft>
              <a:spcPct val="15000"/>
            </a:spcAft>
            <a:buChar char="•"/>
          </a:pPr>
          <a:r>
            <a:rPr lang="en-US" sz="900" kern="1200"/>
            <a:t>LPRs;</a:t>
          </a:r>
        </a:p>
        <a:p>
          <a:pPr marL="57150" lvl="1" indent="-57150" algn="l" defTabSz="400050">
            <a:lnSpc>
              <a:spcPct val="90000"/>
            </a:lnSpc>
            <a:spcBef>
              <a:spcPct val="0"/>
            </a:spcBef>
            <a:spcAft>
              <a:spcPct val="15000"/>
            </a:spcAft>
            <a:buChar char="•"/>
          </a:pPr>
          <a:r>
            <a:rPr lang="en-US" sz="900" kern="1200"/>
            <a:t>Nonimmigrant visa holders; and </a:t>
          </a:r>
        </a:p>
        <a:p>
          <a:pPr marL="57150" lvl="1" indent="-57150" algn="l" defTabSz="400050">
            <a:lnSpc>
              <a:spcPct val="90000"/>
            </a:lnSpc>
            <a:spcBef>
              <a:spcPct val="0"/>
            </a:spcBef>
            <a:spcAft>
              <a:spcPct val="15000"/>
            </a:spcAft>
            <a:buChar char="•"/>
          </a:pPr>
          <a:r>
            <a:rPr lang="en-US" sz="900" kern="1200"/>
            <a:t>Undocumented person</a:t>
          </a:r>
        </a:p>
      </dsp:txBody>
      <dsp:txXfrm>
        <a:off x="1475901" y="1995859"/>
        <a:ext cx="2400895" cy="1440537"/>
      </dsp:txXfrm>
    </dsp:sp>
    <dsp:sp modelId="{9376BFB7-21C3-4083-B8B8-9314B4E39F24}">
      <dsp:nvSpPr>
        <dsp:cNvPr id="0" name=""/>
        <dsp:cNvSpPr/>
      </dsp:nvSpPr>
      <dsp:spPr>
        <a:xfrm>
          <a:off x="2676349" y="3434596"/>
          <a:ext cx="2953101" cy="521605"/>
        </a:xfrm>
        <a:custGeom>
          <a:avLst/>
          <a:gdLst/>
          <a:ahLst/>
          <a:cxnLst/>
          <a:rect l="0" t="0" r="0" b="0"/>
          <a:pathLst>
            <a:path>
              <a:moveTo>
                <a:pt x="2953101" y="0"/>
              </a:moveTo>
              <a:lnTo>
                <a:pt x="2953101" y="277902"/>
              </a:lnTo>
              <a:lnTo>
                <a:pt x="0" y="277902"/>
              </a:lnTo>
              <a:lnTo>
                <a:pt x="0" y="521605"/>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7792" y="3692638"/>
        <a:ext cx="150214" cy="5522"/>
      </dsp:txXfrm>
    </dsp:sp>
    <dsp:sp modelId="{43D8F020-D324-40DE-A2EA-245ED1573688}">
      <dsp:nvSpPr>
        <dsp:cNvPr id="0" name=""/>
        <dsp:cNvSpPr/>
      </dsp:nvSpPr>
      <dsp:spPr>
        <a:xfrm>
          <a:off x="4429002" y="1995859"/>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When a person seeks admission, he or she has the burden of proof to show that he or she is either a citizen or not inadmissible under any provision of the INA.  </a:t>
          </a:r>
        </a:p>
      </dsp:txBody>
      <dsp:txXfrm>
        <a:off x="4429002" y="1995859"/>
        <a:ext cx="2400895" cy="1440537"/>
      </dsp:txXfrm>
    </dsp:sp>
    <dsp:sp modelId="{31517A33-372B-42DA-93F0-11C8050A0F40}">
      <dsp:nvSpPr>
        <dsp:cNvPr id="0" name=""/>
        <dsp:cNvSpPr/>
      </dsp:nvSpPr>
      <dsp:spPr>
        <a:xfrm>
          <a:off x="1475901" y="3988602"/>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If the person presents evidence of citizenship such as a passport, the burden of proof shifts to the government to establish that the person had relinquished or lost their U.S. citizenship.</a:t>
          </a:r>
        </a:p>
      </dsp:txBody>
      <dsp:txXfrm>
        <a:off x="1475901" y="3988602"/>
        <a:ext cx="2400895" cy="14405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46B9-FC64-43ED-B3E7-2AB18D63DB01}">
      <dsp:nvSpPr>
        <dsp:cNvPr id="0" name=""/>
        <dsp:cNvSpPr/>
      </dsp:nvSpPr>
      <dsp:spPr>
        <a:xfrm>
          <a:off x="0" y="0"/>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INA was amended in 1996 to provide that the government need only to establish deportability by “clear and convincing” evidence, the U.S. Supreme Court previously held, in </a:t>
          </a:r>
          <a:r>
            <a:rPr lang="en-US" sz="1700" i="1" kern="1200"/>
            <a:t>Woodby v. INS </a:t>
          </a:r>
          <a:r>
            <a:rPr lang="en-US" sz="1700" kern="1200"/>
            <a:t>that the standard must be “clear, convincing and equivocal evidence.”</a:t>
          </a:r>
        </a:p>
      </dsp:txBody>
      <dsp:txXfrm>
        <a:off x="46244" y="46244"/>
        <a:ext cx="5226640" cy="1486405"/>
      </dsp:txXfrm>
    </dsp:sp>
    <dsp:sp modelId="{DC29DD9A-6824-451C-B456-33E1663053EC}">
      <dsp:nvSpPr>
        <dsp:cNvPr id="0" name=""/>
        <dsp:cNvSpPr/>
      </dsp:nvSpPr>
      <dsp:spPr>
        <a:xfrm>
          <a:off x="611504" y="1842042"/>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IIRAIRA changed the burden of proof for persons charged with not having been admitted or paroled into the United States.  </a:t>
          </a:r>
        </a:p>
      </dsp:txBody>
      <dsp:txXfrm>
        <a:off x="657748" y="1888286"/>
        <a:ext cx="5200116" cy="1486405"/>
      </dsp:txXfrm>
    </dsp:sp>
    <dsp:sp modelId="{C4751D3B-CB10-4F0E-A140-8D5089825C5E}">
      <dsp:nvSpPr>
        <dsp:cNvPr id="0" name=""/>
        <dsp:cNvSpPr/>
      </dsp:nvSpPr>
      <dsp:spPr>
        <a:xfrm>
          <a:off x="1223009" y="3684085"/>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person seeking admission always must show that they are clearly and beyond a doubt entitled to admission and are not inadmissible.</a:t>
          </a:r>
        </a:p>
      </dsp:txBody>
      <dsp:txXfrm>
        <a:off x="1269253" y="3730329"/>
        <a:ext cx="5200116" cy="1486405"/>
      </dsp:txXfrm>
    </dsp:sp>
    <dsp:sp modelId="{D58CAFEC-E996-47F5-803A-A83B74FA03F7}">
      <dsp:nvSpPr>
        <dsp:cNvPr id="0" name=""/>
        <dsp:cNvSpPr/>
      </dsp:nvSpPr>
      <dsp:spPr>
        <a:xfrm>
          <a:off x="5904109" y="1197327"/>
          <a:ext cx="1026280" cy="102628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35022" y="1197327"/>
        <a:ext cx="564454" cy="772276"/>
      </dsp:txXfrm>
    </dsp:sp>
    <dsp:sp modelId="{D30E1190-BD56-4FCE-A5E6-8AAFD4BDD301}">
      <dsp:nvSpPr>
        <dsp:cNvPr id="0" name=""/>
        <dsp:cNvSpPr/>
      </dsp:nvSpPr>
      <dsp:spPr>
        <a:xfrm>
          <a:off x="6515614" y="3028844"/>
          <a:ext cx="1026280" cy="102628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46527" y="3028844"/>
        <a:ext cx="564454" cy="7722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764A-DE6C-4712-A53C-1ACCA4309A89}">
      <dsp:nvSpPr>
        <dsp:cNvPr id="0" name=""/>
        <dsp:cNvSpPr/>
      </dsp:nvSpPr>
      <dsp:spPr>
        <a:xfrm>
          <a:off x="0" y="556978"/>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EXPEDITED REMOVAL</a:t>
          </a:r>
          <a:endParaRPr lang="en-US" sz="1800" kern="1200"/>
        </a:p>
      </dsp:txBody>
      <dsp:txXfrm>
        <a:off x="48737" y="605715"/>
        <a:ext cx="8208326" cy="900901"/>
      </dsp:txXfrm>
    </dsp:sp>
    <dsp:sp modelId="{9F64620D-B5F5-45C3-B076-7B43B0AEB400}">
      <dsp:nvSpPr>
        <dsp:cNvPr id="0" name=""/>
        <dsp:cNvSpPr/>
      </dsp:nvSpPr>
      <dsp:spPr>
        <a:xfrm>
          <a:off x="0" y="1607193"/>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Expedited removal is a special procedure established in 1996 that provides for the removal without hearing of certain persons who are “arriving” in the United States and seeking admission whom the inspecting officer determines to be inadmissible.  </a:t>
          </a:r>
        </a:p>
      </dsp:txBody>
      <dsp:txXfrm>
        <a:off x="48737" y="1655930"/>
        <a:ext cx="8208326" cy="900901"/>
      </dsp:txXfrm>
    </dsp:sp>
    <dsp:sp modelId="{F712A827-E4D0-47A4-9BD0-AA10D186C49E}">
      <dsp:nvSpPr>
        <dsp:cNvPr id="0" name=""/>
        <dsp:cNvSpPr/>
      </dsp:nvSpPr>
      <dsp:spPr>
        <a:xfrm>
          <a:off x="0" y="2657409"/>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person is considered “arriving” if he or she has not yet been admitted or paroled; is in transit through the United States or is being brought to the United States after having been interdicted in international or U.S. waters.  </a:t>
          </a:r>
        </a:p>
      </dsp:txBody>
      <dsp:txXfrm>
        <a:off x="48737" y="2706146"/>
        <a:ext cx="8208326" cy="900901"/>
      </dsp:txXfrm>
    </dsp:sp>
    <dsp:sp modelId="{27A2D2C1-E3DA-4315-87AC-2A768E2242B6}">
      <dsp:nvSpPr>
        <dsp:cNvPr id="0" name=""/>
        <dsp:cNvSpPr/>
      </dsp:nvSpPr>
      <dsp:spPr>
        <a:xfrm>
          <a:off x="0" y="3707625"/>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Expedited removal is limited to arriving aliens who arrive without documents, or whose travel documents were obtained through possible fraud or willful misrepresentation.</a:t>
          </a:r>
        </a:p>
      </dsp:txBody>
      <dsp:txXfrm>
        <a:off x="48737" y="3756362"/>
        <a:ext cx="8208326" cy="9009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E1162-3C80-4046-AC1D-45BD0088C137}">
      <dsp:nvSpPr>
        <dsp:cNvPr id="0" name=""/>
        <dsp:cNvSpPr/>
      </dsp:nvSpPr>
      <dsp:spPr>
        <a:xfrm>
          <a:off x="7500"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Persons who fear persecution or torture must express that fear to an immigration inspector and then establish a “credible fear of persecution” to an asylum officer before they will be permitted to apply for asylum or torture relief.  </a:t>
          </a:r>
        </a:p>
      </dsp:txBody>
      <dsp:txXfrm>
        <a:off x="46899" y="1061996"/>
        <a:ext cx="2163148" cy="1266370"/>
      </dsp:txXfrm>
    </dsp:sp>
    <dsp:sp modelId="{E26EFC01-0D0E-4050-AD26-D34129D6B850}">
      <dsp:nvSpPr>
        <dsp:cNvPr id="0" name=""/>
        <dsp:cNvSpPr/>
      </dsp:nvSpPr>
      <dsp:spPr>
        <a:xfrm>
          <a:off x="2446739" y="1417180"/>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46739" y="1528380"/>
        <a:ext cx="332704" cy="333602"/>
      </dsp:txXfrm>
    </dsp:sp>
    <dsp:sp modelId="{772D4C8F-034C-4504-8405-2513C2AE2BCD}">
      <dsp:nvSpPr>
        <dsp:cNvPr id="0" name=""/>
        <dsp:cNvSpPr/>
      </dsp:nvSpPr>
      <dsp:spPr>
        <a:xfrm>
          <a:off x="3146226"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If the applicant is unable to make out a case to the officer, that person may request review by an IJ.  </a:t>
          </a:r>
        </a:p>
      </dsp:txBody>
      <dsp:txXfrm>
        <a:off x="3185625" y="1061996"/>
        <a:ext cx="2163148" cy="1266370"/>
      </dsp:txXfrm>
    </dsp:sp>
    <dsp:sp modelId="{D6D566EA-C080-4740-9730-FC482ADB8296}">
      <dsp:nvSpPr>
        <dsp:cNvPr id="0" name=""/>
        <dsp:cNvSpPr/>
      </dsp:nvSpPr>
      <dsp:spPr>
        <a:xfrm>
          <a:off x="5585464" y="1417180"/>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85464" y="1528380"/>
        <a:ext cx="332704" cy="333602"/>
      </dsp:txXfrm>
    </dsp:sp>
    <dsp:sp modelId="{6DC124C9-5A17-41CC-A2DB-3070542AC8AB}">
      <dsp:nvSpPr>
        <dsp:cNvPr id="0" name=""/>
        <dsp:cNvSpPr/>
      </dsp:nvSpPr>
      <dsp:spPr>
        <a:xfrm>
          <a:off x="6284952"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“Credible fear” is different from “well-founded fear,” which is the requirement for qualifying for asylum protection.</a:t>
          </a:r>
        </a:p>
      </dsp:txBody>
      <dsp:txXfrm>
        <a:off x="6324351" y="1061996"/>
        <a:ext cx="2163148" cy="1266370"/>
      </dsp:txXfrm>
    </dsp:sp>
    <dsp:sp modelId="{CC72D9E1-D02A-4CD1-913E-9DE260C3CD36}">
      <dsp:nvSpPr>
        <dsp:cNvPr id="0" name=""/>
        <dsp:cNvSpPr/>
      </dsp:nvSpPr>
      <dsp:spPr>
        <a:xfrm rot="5400000">
          <a:off x="7168279" y="2524702"/>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239124" y="2565057"/>
        <a:ext cx="333602" cy="332704"/>
      </dsp:txXfrm>
    </dsp:sp>
    <dsp:sp modelId="{A3E7F6BA-6CFB-4DC9-B00B-61DF04F5ECA6}">
      <dsp:nvSpPr>
        <dsp:cNvPr id="0" name=""/>
        <dsp:cNvSpPr/>
      </dsp:nvSpPr>
      <dsp:spPr>
        <a:xfrm>
          <a:off x="6284952" y="3264544"/>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Credible fear: A significant possibility that the person could establish eligibility.</a:t>
          </a:r>
        </a:p>
      </dsp:txBody>
      <dsp:txXfrm>
        <a:off x="6324351" y="3303943"/>
        <a:ext cx="2163148" cy="1266370"/>
      </dsp:txXfrm>
    </dsp:sp>
    <dsp:sp modelId="{E009A996-AF7D-40BA-800A-FC68F8CF6E3D}">
      <dsp:nvSpPr>
        <dsp:cNvPr id="0" name=""/>
        <dsp:cNvSpPr/>
      </dsp:nvSpPr>
      <dsp:spPr>
        <a:xfrm rot="10800000">
          <a:off x="5612368" y="3659127"/>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754956" y="3770327"/>
        <a:ext cx="332704" cy="333602"/>
      </dsp:txXfrm>
    </dsp:sp>
    <dsp:sp modelId="{44140334-EE7A-46BB-8031-581096C973E8}">
      <dsp:nvSpPr>
        <dsp:cNvPr id="0" name=""/>
        <dsp:cNvSpPr/>
      </dsp:nvSpPr>
      <dsp:spPr>
        <a:xfrm>
          <a:off x="3146226" y="3264544"/>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Well-founder fear is the standard applied to asylum applicants.  Whether a reasonable person in the circumstances would have feared harm based on one of the five grounds provided for in the asylum statute.</a:t>
          </a:r>
        </a:p>
      </dsp:txBody>
      <dsp:txXfrm>
        <a:off x="3185625" y="3303943"/>
        <a:ext cx="2163148" cy="12663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2F2C-90D6-4470-A15E-225221EDFA8E}">
      <dsp:nvSpPr>
        <dsp:cNvPr id="0" name=""/>
        <dsp:cNvSpPr/>
      </dsp:nvSpPr>
      <dsp:spPr>
        <a:xfrm>
          <a:off x="0" y="3843104"/>
          <a:ext cx="4869656" cy="126139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Source:   http://www.immigrationpolicy.org/just-facts/aggravated-felonies-overview)</a:t>
          </a:r>
        </a:p>
      </dsp:txBody>
      <dsp:txXfrm>
        <a:off x="0" y="3843104"/>
        <a:ext cx="4869656" cy="1261392"/>
      </dsp:txXfrm>
    </dsp:sp>
    <dsp:sp modelId="{4BC67BD3-BFF4-42D7-8AC9-AEBF76C787BF}">
      <dsp:nvSpPr>
        <dsp:cNvPr id="0" name=""/>
        <dsp:cNvSpPr/>
      </dsp:nvSpPr>
      <dsp:spPr>
        <a:xfrm rot="10800000">
          <a:off x="0" y="1922003"/>
          <a:ext cx="4869656" cy="1940022"/>
        </a:xfrm>
        <a:prstGeom prst="upArrowCallou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Instead, an “aggravated felony” is simply an offense that Congress sees fit to label as such and today includes many nonviolent and seemingly “minor” offenses. This is the reason these can be controversial. </a:t>
          </a:r>
        </a:p>
      </dsp:txBody>
      <dsp:txXfrm rot="10800000">
        <a:off x="0" y="1922003"/>
        <a:ext cx="4869656" cy="1260568"/>
      </dsp:txXfrm>
    </dsp:sp>
    <dsp:sp modelId="{F01A6156-55AE-4091-8684-4657E466DF9F}">
      <dsp:nvSpPr>
        <dsp:cNvPr id="0" name=""/>
        <dsp:cNvSpPr/>
      </dsp:nvSpPr>
      <dsp:spPr>
        <a:xfrm rot="10800000">
          <a:off x="0" y="902"/>
          <a:ext cx="4869656" cy="1940022"/>
        </a:xfrm>
        <a:prstGeom prst="upArrowCallou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Because despite what the ominous-sounding name may suggest, an “aggravated felony” need not be “aggravated” or a “felony” to qualify as such a crime. </a:t>
          </a:r>
        </a:p>
      </dsp:txBody>
      <dsp:txXfrm rot="10800000">
        <a:off x="0" y="902"/>
        <a:ext cx="4869656" cy="1260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B14F0-87F3-49C0-95C0-BDD790510B3B}">
      <dsp:nvSpPr>
        <dsp:cNvPr id="0" name=""/>
        <dsp:cNvSpPr/>
      </dsp:nvSpPr>
      <dsp:spPr>
        <a:xfrm>
          <a:off x="0" y="113204"/>
          <a:ext cx="4869656" cy="164150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inadmissibility and deportability grounds can be described as falling into the following seven general categories:</a:t>
          </a:r>
        </a:p>
      </dsp:txBody>
      <dsp:txXfrm>
        <a:off x="80132" y="193336"/>
        <a:ext cx="4709392" cy="1481245"/>
      </dsp:txXfrm>
    </dsp:sp>
    <dsp:sp modelId="{AEC465A2-C9FF-4AAD-AFC9-C3BAB7284FC2}">
      <dsp:nvSpPr>
        <dsp:cNvPr id="0" name=""/>
        <dsp:cNvSpPr/>
      </dsp:nvSpPr>
      <dsp:spPr>
        <a:xfrm>
          <a:off x="0" y="1754714"/>
          <a:ext cx="4869656" cy="323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Health related;</a:t>
          </a:r>
        </a:p>
        <a:p>
          <a:pPr marL="171450" lvl="1" indent="-171450" algn="l" defTabSz="800100">
            <a:lnSpc>
              <a:spcPct val="90000"/>
            </a:lnSpc>
            <a:spcBef>
              <a:spcPct val="0"/>
            </a:spcBef>
            <a:spcAft>
              <a:spcPct val="20000"/>
            </a:spcAft>
            <a:buChar char="•"/>
          </a:pPr>
          <a:r>
            <a:rPr lang="en-US" sz="1800" kern="1200"/>
            <a:t>Economic;</a:t>
          </a:r>
        </a:p>
        <a:p>
          <a:pPr marL="171450" lvl="1" indent="-171450" algn="l" defTabSz="800100">
            <a:lnSpc>
              <a:spcPct val="90000"/>
            </a:lnSpc>
            <a:spcBef>
              <a:spcPct val="0"/>
            </a:spcBef>
            <a:spcAft>
              <a:spcPct val="20000"/>
            </a:spcAft>
            <a:buChar char="•"/>
          </a:pPr>
          <a:r>
            <a:rPr lang="en-US" sz="1800" kern="1200"/>
            <a:t>Criminal;</a:t>
          </a:r>
        </a:p>
        <a:p>
          <a:pPr marL="171450" lvl="1" indent="-171450" algn="l" defTabSz="800100">
            <a:lnSpc>
              <a:spcPct val="90000"/>
            </a:lnSpc>
            <a:spcBef>
              <a:spcPct val="0"/>
            </a:spcBef>
            <a:spcAft>
              <a:spcPct val="20000"/>
            </a:spcAft>
            <a:buChar char="•"/>
          </a:pPr>
          <a:r>
            <a:rPr lang="en-US" sz="1800" kern="1200"/>
            <a:t>Security and foreign policy;</a:t>
          </a:r>
        </a:p>
        <a:p>
          <a:pPr marL="171450" lvl="1" indent="-171450" algn="l" defTabSz="800100">
            <a:lnSpc>
              <a:spcPct val="90000"/>
            </a:lnSpc>
            <a:spcBef>
              <a:spcPct val="0"/>
            </a:spcBef>
            <a:spcAft>
              <a:spcPct val="20000"/>
            </a:spcAft>
            <a:buChar char="•"/>
          </a:pPr>
          <a:r>
            <a:rPr lang="en-US" sz="1800" kern="1200"/>
            <a:t>Immigration violations;</a:t>
          </a:r>
        </a:p>
        <a:p>
          <a:pPr marL="171450" lvl="1" indent="-171450" algn="l" defTabSz="800100">
            <a:lnSpc>
              <a:spcPct val="90000"/>
            </a:lnSpc>
            <a:spcBef>
              <a:spcPct val="0"/>
            </a:spcBef>
            <a:spcAft>
              <a:spcPct val="20000"/>
            </a:spcAft>
            <a:buChar char="•"/>
          </a:pPr>
          <a:r>
            <a:rPr lang="en-US" sz="1800" kern="1200"/>
            <a:t>Quasi-criminal; and</a:t>
          </a:r>
        </a:p>
        <a:p>
          <a:pPr marL="171450" lvl="1" indent="-171450" algn="l" defTabSz="800100">
            <a:lnSpc>
              <a:spcPct val="90000"/>
            </a:lnSpc>
            <a:spcBef>
              <a:spcPct val="0"/>
            </a:spcBef>
            <a:spcAft>
              <a:spcPct val="20000"/>
            </a:spcAft>
            <a:buChar char="•"/>
          </a:pPr>
          <a:r>
            <a:rPr lang="en-US" sz="1800" kern="1200"/>
            <a:t>Miscellaneous</a:t>
          </a:r>
        </a:p>
        <a:p>
          <a:pPr marL="342900" lvl="2" indent="-171450" algn="l" defTabSz="800100">
            <a:lnSpc>
              <a:spcPct val="90000"/>
            </a:lnSpc>
            <a:spcBef>
              <a:spcPct val="0"/>
            </a:spcBef>
            <a:spcAft>
              <a:spcPct val="20000"/>
            </a:spcAft>
            <a:buChar char="•"/>
          </a:pPr>
          <a:r>
            <a:rPr lang="en-US" sz="1800" b="1" kern="1200"/>
            <a:t>NOTE: The deportability grounds nearly mirror the inadmissibility  provisions and will be described under a separate sections within each of the above categories</a:t>
          </a:r>
          <a:r>
            <a:rPr lang="en-US" sz="1800" kern="1200"/>
            <a:t>.</a:t>
          </a:r>
        </a:p>
      </dsp:txBody>
      <dsp:txXfrm>
        <a:off x="0" y="1754714"/>
        <a:ext cx="4869656" cy="32374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5129-15FA-43DC-8798-EDF4A6214073}">
      <dsp:nvSpPr>
        <dsp:cNvPr id="0" name=""/>
        <dsp:cNvSpPr/>
      </dsp:nvSpPr>
      <dsp:spPr>
        <a:xfrm>
          <a:off x="0" y="0"/>
          <a:ext cx="4139207" cy="229743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 non-citizen is deportable if he/she is convicted of breaking any law regarding the purchase, sale, offering for sale, exchange, use, owning, possessing, or carrying of any weapon, part or accessory that is a firearm or destructive defined in 18 USC Section 921(a).</a:t>
          </a:r>
        </a:p>
      </dsp:txBody>
      <dsp:txXfrm>
        <a:off x="55626" y="55626"/>
        <a:ext cx="1787961" cy="2186178"/>
      </dsp:txXfrm>
    </dsp:sp>
    <dsp:sp modelId="{51EE17DE-1216-4FC1-8F42-98E3E7C5D8FA}">
      <dsp:nvSpPr>
        <dsp:cNvPr id="0" name=""/>
        <dsp:cNvSpPr/>
      </dsp:nvSpPr>
      <dsp:spPr>
        <a:xfrm>
          <a:off x="730448" y="2807970"/>
          <a:ext cx="4139207" cy="2297430"/>
        </a:xfrm>
        <a:prstGeom prst="roundRect">
          <a:avLst>
            <a:gd name="adj" fmla="val 10000"/>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statutory prohibition is </a:t>
          </a:r>
          <a:r>
            <a:rPr lang="en-US" sz="1200" b="1" kern="1200"/>
            <a:t>broad and could include an offense that might not result in incarceration.   </a:t>
          </a:r>
          <a:r>
            <a:rPr lang="en-US" sz="1200" kern="1200"/>
            <a:t> </a:t>
          </a:r>
        </a:p>
      </dsp:txBody>
      <dsp:txXfrm>
        <a:off x="786549" y="2864071"/>
        <a:ext cx="1803227" cy="2185228"/>
      </dsp:txXfrm>
    </dsp:sp>
    <dsp:sp modelId="{D8F2AF0E-7E77-44D1-8530-0EA81F62F628}">
      <dsp:nvSpPr>
        <dsp:cNvPr id="0" name=""/>
        <dsp:cNvSpPr/>
      </dsp:nvSpPr>
      <dsp:spPr>
        <a:xfrm>
          <a:off x="2645878" y="1806035"/>
          <a:ext cx="1493329" cy="1493329"/>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981877" y="1806035"/>
        <a:ext cx="821331" cy="11237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74834-B130-4F10-AD69-0BDCA5B7BABC}">
      <dsp:nvSpPr>
        <dsp:cNvPr id="0" name=""/>
        <dsp:cNvSpPr/>
      </dsp:nvSpPr>
      <dsp:spPr>
        <a:xfrm>
          <a:off x="891"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83D1B-00C8-416B-95D1-1925847C6AB2}">
      <dsp:nvSpPr>
        <dsp:cNvPr id="0" name=""/>
        <dsp:cNvSpPr/>
      </dsp:nvSpPr>
      <dsp:spPr>
        <a:xfrm>
          <a:off x="348746"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For non-citizens convicted of murder or criminal acts involving torture, or for crimes involving controlled substances, except for a single conviction involving simple possession of marijuana of 30 grams or less.</a:t>
          </a:r>
        </a:p>
      </dsp:txBody>
      <dsp:txXfrm>
        <a:off x="406972" y="777780"/>
        <a:ext cx="3014243" cy="1871539"/>
      </dsp:txXfrm>
    </dsp:sp>
    <dsp:sp modelId="{5F0267DB-0F7B-413B-9C45-7CCF33DCA0CC}">
      <dsp:nvSpPr>
        <dsp:cNvPr id="0" name=""/>
        <dsp:cNvSpPr/>
      </dsp:nvSpPr>
      <dsp:spPr>
        <a:xfrm>
          <a:off x="3827297"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2D5E7-5B8A-4554-B0C7-B9E146DB59A5}">
      <dsp:nvSpPr>
        <dsp:cNvPr id="0" name=""/>
        <dsp:cNvSpPr/>
      </dsp:nvSpPr>
      <dsp:spPr>
        <a:xfrm>
          <a:off x="4175152"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ADDITIONALLY, </a:t>
          </a:r>
          <a:r>
            <a:rPr lang="en-US" sz="1700" b="1" i="1" kern="1200"/>
            <a:t>this opportunity to obtain a waiver of their crimes, even if they amount to aggravated felonies, is not available for LPRs</a:t>
          </a:r>
          <a:r>
            <a:rPr lang="en-US" sz="1700" kern="1200"/>
            <a:t>.</a:t>
          </a:r>
        </a:p>
      </dsp:txBody>
      <dsp:txXfrm>
        <a:off x="4233378" y="777780"/>
        <a:ext cx="3014243" cy="18715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D0AB-A7FC-4A95-A262-1ABCFC17FA7B}">
      <dsp:nvSpPr>
        <dsp:cNvPr id="0" name=""/>
        <dsp:cNvSpPr/>
      </dsp:nvSpPr>
      <dsp:spPr>
        <a:xfrm>
          <a:off x="1090325" y="1158"/>
          <a:ext cx="918931" cy="91893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99C0C-B16A-47F4-898B-96CDDB73CBF7}">
      <dsp:nvSpPr>
        <dsp:cNvPr id="0" name=""/>
        <dsp:cNvSpPr/>
      </dsp:nvSpPr>
      <dsp:spPr>
        <a:xfrm>
          <a:off x="1286163" y="196996"/>
          <a:ext cx="527255" cy="527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B29956-322E-40AE-979D-4B36D6E4750D}">
      <dsp:nvSpPr>
        <dsp:cNvPr id="0" name=""/>
        <dsp:cNvSpPr/>
      </dsp:nvSpPr>
      <dsp:spPr>
        <a:xfrm>
          <a:off x="796568" y="1206314"/>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To address domestic groups sympathetic with his/her cause, or merely spouses' controversial views that are at odds with those of the US government.</a:t>
          </a:r>
        </a:p>
      </dsp:txBody>
      <dsp:txXfrm>
        <a:off x="796568" y="1206314"/>
        <a:ext cx="1506445" cy="1158079"/>
      </dsp:txXfrm>
    </dsp:sp>
    <dsp:sp modelId="{6B861150-C46C-4222-A504-D8E38549EEA2}">
      <dsp:nvSpPr>
        <dsp:cNvPr id="0" name=""/>
        <dsp:cNvSpPr/>
      </dsp:nvSpPr>
      <dsp:spPr>
        <a:xfrm>
          <a:off x="2860398" y="1158"/>
          <a:ext cx="918931" cy="91893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2E02E-E808-4752-B795-C36DF02BF6E0}">
      <dsp:nvSpPr>
        <dsp:cNvPr id="0" name=""/>
        <dsp:cNvSpPr/>
      </dsp:nvSpPr>
      <dsp:spPr>
        <a:xfrm>
          <a:off x="3056236" y="196996"/>
          <a:ext cx="527255" cy="527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812E0-2D41-4ECF-8AA6-0795B6A82961}">
      <dsp:nvSpPr>
        <dsp:cNvPr id="0" name=""/>
        <dsp:cNvSpPr/>
      </dsp:nvSpPr>
      <dsp:spPr>
        <a:xfrm>
          <a:off x="2566641" y="1206314"/>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statute requires the secretary of state, who makes the determination, to timely notify the chairs of the Senate and House Judiciary and Foreign Relations Committees of each case.</a:t>
          </a:r>
        </a:p>
      </dsp:txBody>
      <dsp:txXfrm>
        <a:off x="2566641" y="1206314"/>
        <a:ext cx="1506445" cy="1158079"/>
      </dsp:txXfrm>
    </dsp:sp>
    <dsp:sp modelId="{E0EB27F2-C8B3-4F7A-B162-A8AB206F0EBA}">
      <dsp:nvSpPr>
        <dsp:cNvPr id="0" name=""/>
        <dsp:cNvSpPr/>
      </dsp:nvSpPr>
      <dsp:spPr>
        <a:xfrm>
          <a:off x="1090325" y="2741005"/>
          <a:ext cx="918931" cy="91893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01D05-BC32-49CB-99A9-AEB4569E0629}">
      <dsp:nvSpPr>
        <dsp:cNvPr id="0" name=""/>
        <dsp:cNvSpPr/>
      </dsp:nvSpPr>
      <dsp:spPr>
        <a:xfrm>
          <a:off x="1286163" y="2936843"/>
          <a:ext cx="527255" cy="5272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EA3948-306B-416C-B9E6-64622CEAAD9B}">
      <dsp:nvSpPr>
        <dsp:cNvPr id="0" name=""/>
        <dsp:cNvSpPr/>
      </dsp:nvSpPr>
      <dsp:spPr>
        <a:xfrm>
          <a:off x="796568" y="3946161"/>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statute also exempts person who are candidates for election from being excluded on the foreign-policy basis during the period immediately preceding the election.</a:t>
          </a:r>
        </a:p>
      </dsp:txBody>
      <dsp:txXfrm>
        <a:off x="796568" y="3946161"/>
        <a:ext cx="1506445" cy="1158079"/>
      </dsp:txXfrm>
    </dsp:sp>
    <dsp:sp modelId="{475BF2F7-5494-4D2B-AAFB-00C79468A864}">
      <dsp:nvSpPr>
        <dsp:cNvPr id="0" name=""/>
        <dsp:cNvSpPr/>
      </dsp:nvSpPr>
      <dsp:spPr>
        <a:xfrm>
          <a:off x="2860398" y="2741005"/>
          <a:ext cx="918931" cy="91893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71D1A-1FFE-48C3-A338-B00861697680}">
      <dsp:nvSpPr>
        <dsp:cNvPr id="0" name=""/>
        <dsp:cNvSpPr/>
      </dsp:nvSpPr>
      <dsp:spPr>
        <a:xfrm>
          <a:off x="3056236" y="2936843"/>
          <a:ext cx="527255" cy="5272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BE5E11-D5E7-48A3-B090-E6B0C4CF31F7}">
      <dsp:nvSpPr>
        <dsp:cNvPr id="0" name=""/>
        <dsp:cNvSpPr/>
      </dsp:nvSpPr>
      <dsp:spPr>
        <a:xfrm>
          <a:off x="2566641" y="3946161"/>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kern="1200"/>
            <a:t>Thus, the foreign-policy grounds are amenable to many exceptions</a:t>
          </a:r>
          <a:r>
            <a:rPr lang="en-US" sz="1100" kern="1200"/>
            <a:t>.       </a:t>
          </a:r>
        </a:p>
      </dsp:txBody>
      <dsp:txXfrm>
        <a:off x="2566641" y="3946161"/>
        <a:ext cx="1506445" cy="11580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83906-FB1E-480C-B38A-1E915039C102}">
      <dsp:nvSpPr>
        <dsp:cNvPr id="0" name=""/>
        <dsp:cNvSpPr/>
      </dsp:nvSpPr>
      <dsp:spPr>
        <a:xfrm>
          <a:off x="0" y="623"/>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95501-D4B0-4D4F-B166-31624EAD03BF}">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Under 8 USC Section 1182(a)(3)(D)(i), INA Section 212(a)(3)(D)(i)</a:t>
          </a:r>
        </a:p>
      </dsp:txBody>
      <dsp:txXfrm>
        <a:off x="0" y="623"/>
        <a:ext cx="4869656" cy="1020830"/>
      </dsp:txXfrm>
    </dsp:sp>
    <dsp:sp modelId="{BA417757-C2A2-4AA7-AF7F-3AB0EB277E3D}">
      <dsp:nvSpPr>
        <dsp:cNvPr id="0" name=""/>
        <dsp:cNvSpPr/>
      </dsp:nvSpPr>
      <dsp:spPr>
        <a:xfrm>
          <a:off x="0" y="1021453"/>
          <a:ext cx="4869656" cy="0"/>
        </a:xfrm>
        <a:prstGeom prst="line">
          <a:avLst/>
        </a:prstGeom>
        <a:solidFill>
          <a:schemeClr val="accent2">
            <a:hueOff val="-898490"/>
            <a:satOff val="6181"/>
            <a:lumOff val="686"/>
            <a:alphaOff val="0"/>
          </a:schemeClr>
        </a:solidFill>
        <a:ln w="15875" cap="rnd" cmpd="sng" algn="ctr">
          <a:solidFill>
            <a:schemeClr val="accent2">
              <a:hueOff val="-898490"/>
              <a:satOff val="6181"/>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78D00-8146-4D5B-95AD-531865A11AE3}">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are or who have been members of the Communist or “any other totalitarian” party. (Unless, their participation was involuntary or s/he was under the age of 16, or necessary to secure employment or necessities.</a:t>
          </a:r>
        </a:p>
      </dsp:txBody>
      <dsp:txXfrm>
        <a:off x="0" y="1021453"/>
        <a:ext cx="4869656" cy="1020830"/>
      </dsp:txXfrm>
    </dsp:sp>
    <dsp:sp modelId="{E919C349-4E2C-4D43-8A49-3CD309A1030D}">
      <dsp:nvSpPr>
        <dsp:cNvPr id="0" name=""/>
        <dsp:cNvSpPr/>
      </dsp:nvSpPr>
      <dsp:spPr>
        <a:xfrm>
          <a:off x="0" y="2042284"/>
          <a:ext cx="4869656"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A263E-3EC1-485C-8494-A4370C62EC46}">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the Nazi persecutions from 1933 to 1945.</a:t>
          </a:r>
        </a:p>
      </dsp:txBody>
      <dsp:txXfrm>
        <a:off x="0" y="2042284"/>
        <a:ext cx="4869656" cy="1020830"/>
      </dsp:txXfrm>
    </dsp:sp>
    <dsp:sp modelId="{B906A099-BBDE-4C4F-8667-166A098DD115}">
      <dsp:nvSpPr>
        <dsp:cNvPr id="0" name=""/>
        <dsp:cNvSpPr/>
      </dsp:nvSpPr>
      <dsp:spPr>
        <a:xfrm>
          <a:off x="0" y="3063115"/>
          <a:ext cx="4869656" cy="0"/>
        </a:xfrm>
        <a:prstGeom prst="line">
          <a:avLst/>
        </a:prstGeom>
        <a:solidFill>
          <a:schemeClr val="accent2">
            <a:hueOff val="-2695471"/>
            <a:satOff val="18542"/>
            <a:lumOff val="2058"/>
            <a:alphaOff val="0"/>
          </a:schemeClr>
        </a:solidFill>
        <a:ln w="15875" cap="rnd" cmpd="sng" algn="ctr">
          <a:solidFill>
            <a:schemeClr val="accent2">
              <a:hueOff val="-2695471"/>
              <a:satOff val="18542"/>
              <a:lumOff val="2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FD9D0-CB53-4E81-894D-B86DA96CB78A}">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any type of genocide for any reason.</a:t>
          </a:r>
        </a:p>
      </dsp:txBody>
      <dsp:txXfrm>
        <a:off x="0" y="3063115"/>
        <a:ext cx="4869656" cy="1020830"/>
      </dsp:txXfrm>
    </dsp:sp>
    <dsp:sp modelId="{7CBF53E6-7C13-4C5E-AB14-7E3765137AFE}">
      <dsp:nvSpPr>
        <dsp:cNvPr id="0" name=""/>
        <dsp:cNvSpPr/>
      </dsp:nvSpPr>
      <dsp:spPr>
        <a:xfrm>
          <a:off x="0" y="4083946"/>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804FE-C975-4033-830E-590FBA04632F}">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severe violations of religious freedom as defined in the International Religious Freedom Act of 1998.</a:t>
          </a:r>
        </a:p>
      </dsp:txBody>
      <dsp:txXfrm>
        <a:off x="0" y="4083946"/>
        <a:ext cx="4869656" cy="10208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1C1BF-C1BD-48F3-A2DC-F89FAEADADDB}">
      <dsp:nvSpPr>
        <dsp:cNvPr id="0" name=""/>
        <dsp:cNvSpPr/>
      </dsp:nvSpPr>
      <dsp:spPr>
        <a:xfrm>
          <a:off x="617" y="209949"/>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Similar to the inadmissibility grounds at 8 USC Section 1227(1)(4), INA Section 237(a)(4).</a:t>
          </a:r>
        </a:p>
      </dsp:txBody>
      <dsp:txXfrm>
        <a:off x="617" y="209949"/>
        <a:ext cx="2409954" cy="1445972"/>
      </dsp:txXfrm>
    </dsp:sp>
    <dsp:sp modelId="{B7CFD369-853D-4CD8-9B82-2BF1E0235A91}">
      <dsp:nvSpPr>
        <dsp:cNvPr id="0" name=""/>
        <dsp:cNvSpPr/>
      </dsp:nvSpPr>
      <dsp:spPr>
        <a:xfrm>
          <a:off x="2651568" y="209949"/>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may be deportable if s/he has engaged in any activity that violates laws relating to the export of goods, technology, or sensitive info – even if his/her acts do not amount to espionage. </a:t>
          </a:r>
        </a:p>
      </dsp:txBody>
      <dsp:txXfrm>
        <a:off x="2651568" y="209949"/>
        <a:ext cx="2409954" cy="1445972"/>
      </dsp:txXfrm>
    </dsp:sp>
    <dsp:sp modelId="{AE72BB68-D4B7-431B-AC87-5A1135A05AB4}">
      <dsp:nvSpPr>
        <dsp:cNvPr id="0" name=""/>
        <dsp:cNvSpPr/>
      </dsp:nvSpPr>
      <dsp:spPr>
        <a:xfrm>
          <a:off x="617" y="1896917"/>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may also be deportable for criminal activity that endangers the public safety and national security, or for activity that has as its purpose the overthrow of the U.S. govt by force, violence, or other unlawful means.</a:t>
          </a:r>
        </a:p>
      </dsp:txBody>
      <dsp:txXfrm>
        <a:off x="617" y="1896917"/>
        <a:ext cx="2409954" cy="1445972"/>
      </dsp:txXfrm>
    </dsp:sp>
    <dsp:sp modelId="{3AF4B2ED-FCC0-44F9-8C76-C473FE70C216}">
      <dsp:nvSpPr>
        <dsp:cNvPr id="0" name=""/>
        <dsp:cNvSpPr/>
      </dsp:nvSpPr>
      <dsp:spPr>
        <a:xfrm>
          <a:off x="2651568" y="1896917"/>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involved in terrorism or a terrorist organization.</a:t>
          </a:r>
        </a:p>
      </dsp:txBody>
      <dsp:txXfrm>
        <a:off x="2651568" y="1896917"/>
        <a:ext cx="2409954" cy="1445972"/>
      </dsp:txXfrm>
    </dsp:sp>
    <dsp:sp modelId="{4837C3CA-DBF7-404E-9114-2B7A8733CE21}">
      <dsp:nvSpPr>
        <dsp:cNvPr id="0" name=""/>
        <dsp:cNvSpPr/>
      </dsp:nvSpPr>
      <dsp:spPr>
        <a:xfrm>
          <a:off x="617" y="3583885"/>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who participated in the Nazi persecutions.</a:t>
          </a:r>
        </a:p>
      </dsp:txBody>
      <dsp:txXfrm>
        <a:off x="617" y="3583885"/>
        <a:ext cx="2409954" cy="1445972"/>
      </dsp:txXfrm>
    </dsp:sp>
    <dsp:sp modelId="{957BA438-2D80-4516-B61A-925409FB5A2B}">
      <dsp:nvSpPr>
        <dsp:cNvPr id="0" name=""/>
        <dsp:cNvSpPr/>
      </dsp:nvSpPr>
      <dsp:spPr>
        <a:xfrm>
          <a:off x="2651568" y="3583885"/>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who participated in any type of genocide.</a:t>
          </a:r>
        </a:p>
      </dsp:txBody>
      <dsp:txXfrm>
        <a:off x="2651568" y="3583885"/>
        <a:ext cx="2409954" cy="144597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8EDEC-DFFD-4071-8F7E-23FC62E07EB7}">
      <dsp:nvSpPr>
        <dsp:cNvPr id="0" name=""/>
        <dsp:cNvSpPr/>
      </dsp:nvSpPr>
      <dsp:spPr>
        <a:xfrm>
          <a:off x="0" y="0"/>
          <a:ext cx="3976317" cy="136988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There are broad waivers that may be granted at </a:t>
          </a:r>
          <a:r>
            <a:rPr lang="en-US" sz="1400" b="1" i="1" u="dbl" kern="1200"/>
            <a:t>the sole discretion of the secretaries of state and homeland security </a:t>
          </a:r>
          <a:r>
            <a:rPr lang="en-US" sz="1400" kern="1200"/>
            <a:t>for the terrorism grounds of inadmissibility.</a:t>
          </a:r>
        </a:p>
      </dsp:txBody>
      <dsp:txXfrm>
        <a:off x="40123" y="40123"/>
        <a:ext cx="2498101" cy="1289641"/>
      </dsp:txXfrm>
    </dsp:sp>
    <dsp:sp modelId="{60A49859-9C0B-493F-A542-E0EBAF154F32}">
      <dsp:nvSpPr>
        <dsp:cNvPr id="0" name=""/>
        <dsp:cNvSpPr/>
      </dsp:nvSpPr>
      <dsp:spPr>
        <a:xfrm>
          <a:off x="350851" y="1598201"/>
          <a:ext cx="3976317" cy="136988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Anyone involved in the violation of export rules, foreign policy, and participation of Nazis, and genocide may not benefit from those waivers!</a:t>
          </a:r>
        </a:p>
      </dsp:txBody>
      <dsp:txXfrm>
        <a:off x="390974" y="1638324"/>
        <a:ext cx="2654792" cy="1289641"/>
      </dsp:txXfrm>
    </dsp:sp>
    <dsp:sp modelId="{8D96F55B-CDF5-427D-9DB0-385893D0232D}">
      <dsp:nvSpPr>
        <dsp:cNvPr id="0" name=""/>
        <dsp:cNvSpPr/>
      </dsp:nvSpPr>
      <dsp:spPr>
        <a:xfrm>
          <a:off x="701702" y="3196403"/>
          <a:ext cx="3976317" cy="136988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INA Section 212(a)(3)(A)     </a:t>
          </a:r>
        </a:p>
      </dsp:txBody>
      <dsp:txXfrm>
        <a:off x="741825" y="3236526"/>
        <a:ext cx="2654792" cy="1289641"/>
      </dsp:txXfrm>
    </dsp:sp>
    <dsp:sp modelId="{C7C1CD9B-180F-43EA-91AD-36D1DC7B0FD2}">
      <dsp:nvSpPr>
        <dsp:cNvPr id="0" name=""/>
        <dsp:cNvSpPr/>
      </dsp:nvSpPr>
      <dsp:spPr>
        <a:xfrm>
          <a:off x="3085890" y="1038831"/>
          <a:ext cx="890426" cy="890426"/>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86236" y="1038831"/>
        <a:ext cx="489734" cy="670046"/>
      </dsp:txXfrm>
    </dsp:sp>
    <dsp:sp modelId="{4591384A-BB8F-4BD1-BD31-2A2FA8FE9D9F}">
      <dsp:nvSpPr>
        <dsp:cNvPr id="0" name=""/>
        <dsp:cNvSpPr/>
      </dsp:nvSpPr>
      <dsp:spPr>
        <a:xfrm>
          <a:off x="3436741" y="2627900"/>
          <a:ext cx="890426" cy="890426"/>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37087" y="2627900"/>
        <a:ext cx="489734" cy="6700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0349A-0628-4761-A491-88B398EE666E}">
      <dsp:nvSpPr>
        <dsp:cNvPr id="0" name=""/>
        <dsp:cNvSpPr/>
      </dsp:nvSpPr>
      <dsp:spPr>
        <a:xfrm>
          <a:off x="0" y="0"/>
          <a:ext cx="6210729" cy="1393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 are many immigration violations that prevent a non-citizen from gaining future lawful admission.</a:t>
          </a:r>
        </a:p>
      </dsp:txBody>
      <dsp:txXfrm>
        <a:off x="40814" y="40814"/>
        <a:ext cx="4770451" cy="1311859"/>
      </dsp:txXfrm>
    </dsp:sp>
    <dsp:sp modelId="{17997939-7628-441C-9C02-8E4B7A6D9BCE}">
      <dsp:nvSpPr>
        <dsp:cNvPr id="0" name=""/>
        <dsp:cNvSpPr/>
      </dsp:nvSpPr>
      <dsp:spPr>
        <a:xfrm>
          <a:off x="1096010" y="1703150"/>
          <a:ext cx="6210729" cy="1393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Examples: violations at the time of entry (i.e., misrepresentation, smuggling, etc.), as a repercussion of prior removal, and due to violations occurring after proper entry that led to unlawful status while within the U.S.</a:t>
          </a:r>
        </a:p>
      </dsp:txBody>
      <dsp:txXfrm>
        <a:off x="1136824" y="1743964"/>
        <a:ext cx="4127323" cy="1311859"/>
      </dsp:txXfrm>
    </dsp:sp>
    <dsp:sp modelId="{12F2902D-E86B-4F22-81A6-A2F9D2C623B7}">
      <dsp:nvSpPr>
        <dsp:cNvPr id="0" name=""/>
        <dsp:cNvSpPr/>
      </dsp:nvSpPr>
      <dsp:spPr>
        <a:xfrm>
          <a:off x="5304962" y="1095435"/>
          <a:ext cx="905766" cy="90576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08759" y="1095435"/>
        <a:ext cx="498172" cy="68158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E9AC5-BE63-45C7-A324-3E28ABA2B3A2}">
      <dsp:nvSpPr>
        <dsp:cNvPr id="0" name=""/>
        <dsp:cNvSpPr/>
      </dsp:nvSpPr>
      <dsp:spPr>
        <a:xfrm>
          <a:off x="0" y="0"/>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Among the immigration violations that have the most serious consequences for inadmissibility are those having to do with fraud </a:t>
          </a:r>
        </a:p>
      </dsp:txBody>
      <dsp:txXfrm>
        <a:off x="24114" y="24114"/>
        <a:ext cx="3637520" cy="775070"/>
      </dsp:txXfrm>
    </dsp:sp>
    <dsp:sp modelId="{F8C1ECC7-D9C0-46EF-87E0-FF8EB53F4130}">
      <dsp:nvSpPr>
        <dsp:cNvPr id="0" name=""/>
        <dsp:cNvSpPr/>
      </dsp:nvSpPr>
      <dsp:spPr>
        <a:xfrm>
          <a:off x="384872" y="972989"/>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or willful misrepresentation. </a:t>
          </a:r>
        </a:p>
      </dsp:txBody>
      <dsp:txXfrm>
        <a:off x="408986" y="997103"/>
        <a:ext cx="3627248" cy="775070"/>
      </dsp:txXfrm>
    </dsp:sp>
    <dsp:sp modelId="{CF9C409F-0725-4A5A-A351-5A19390ABB59}">
      <dsp:nvSpPr>
        <dsp:cNvPr id="0" name=""/>
        <dsp:cNvSpPr/>
      </dsp:nvSpPr>
      <dsp:spPr>
        <a:xfrm>
          <a:off x="764000" y="1945978"/>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If the non-citizen willfully misrepresents a material fact in obtaining or seeking to obtain a visa, documentation, or admission to the U.S., he or she is thereafter inadmissible for life.</a:t>
          </a:r>
        </a:p>
      </dsp:txBody>
      <dsp:txXfrm>
        <a:off x="788114" y="1970092"/>
        <a:ext cx="3632993" cy="775070"/>
      </dsp:txXfrm>
    </dsp:sp>
    <dsp:sp modelId="{6C0EEB8C-B57E-4B0B-8951-C6CB975BAC5E}">
      <dsp:nvSpPr>
        <dsp:cNvPr id="0" name=""/>
        <dsp:cNvSpPr/>
      </dsp:nvSpPr>
      <dsp:spPr>
        <a:xfrm>
          <a:off x="1148873" y="2918968"/>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fraud or misrepresentation must be willful and perpetrated on a U.S. government official. </a:t>
          </a:r>
        </a:p>
      </dsp:txBody>
      <dsp:txXfrm>
        <a:off x="1172987" y="2943082"/>
        <a:ext cx="3627248" cy="775070"/>
      </dsp:txXfrm>
    </dsp:sp>
    <dsp:sp modelId="{4CB8C936-2C5D-4E79-B137-31A977234392}">
      <dsp:nvSpPr>
        <dsp:cNvPr id="0" name=""/>
        <dsp:cNvSpPr/>
      </dsp:nvSpPr>
      <dsp:spPr>
        <a:xfrm>
          <a:off x="4060349" y="630571"/>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180756" y="630571"/>
        <a:ext cx="294330" cy="402696"/>
      </dsp:txXfrm>
    </dsp:sp>
    <dsp:sp modelId="{D3386B60-656A-4F09-B768-07B4A116BAF1}">
      <dsp:nvSpPr>
        <dsp:cNvPr id="0" name=""/>
        <dsp:cNvSpPr/>
      </dsp:nvSpPr>
      <dsp:spPr>
        <a:xfrm>
          <a:off x="4445222" y="1603561"/>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565629" y="1603561"/>
        <a:ext cx="294330" cy="402696"/>
      </dsp:txXfrm>
    </dsp:sp>
    <dsp:sp modelId="{8CA21A8F-9A7F-4B2D-86E2-1704A80C2DFB}">
      <dsp:nvSpPr>
        <dsp:cNvPr id="0" name=""/>
        <dsp:cNvSpPr/>
      </dsp:nvSpPr>
      <dsp:spPr>
        <a:xfrm>
          <a:off x="4824350" y="2576550"/>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944757" y="2576550"/>
        <a:ext cx="294330" cy="4026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0C41-EFDA-48B4-B8CB-1CA328F9935D}">
      <dsp:nvSpPr>
        <dsp:cNvPr id="0" name=""/>
        <dsp:cNvSpPr/>
      </dsp:nvSpPr>
      <dsp:spPr>
        <a:xfrm>
          <a:off x="0" y="0"/>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A733E-06D6-4D3A-90F8-5D25B69E1DE0}">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Those who failed to have the proper admission documents such as a valid passport, a valid immigrant or nonimmigrant visa, or other documentation necessary for entry.</a:t>
          </a:r>
        </a:p>
      </dsp:txBody>
      <dsp:txXfrm>
        <a:off x="0" y="0"/>
        <a:ext cx="4869656" cy="1276350"/>
      </dsp:txXfrm>
    </dsp:sp>
    <dsp:sp modelId="{1B7749FD-8C52-44DB-9BA9-DD65EFB5CAAF}">
      <dsp:nvSpPr>
        <dsp:cNvPr id="0" name=""/>
        <dsp:cNvSpPr/>
      </dsp:nvSpPr>
      <dsp:spPr>
        <a:xfrm>
          <a:off x="0" y="1276350"/>
          <a:ext cx="4869656"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8E9DC-9C4D-4993-B298-DC31436882F2}">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After 9/11, the Dept of Homeland Security instituted a program called National Security Entry-Exit Registration System (NSEERS). </a:t>
          </a:r>
        </a:p>
      </dsp:txBody>
      <dsp:txXfrm>
        <a:off x="0" y="1276350"/>
        <a:ext cx="4869656" cy="1276350"/>
      </dsp:txXfrm>
    </dsp:sp>
    <dsp:sp modelId="{73EA416A-98AF-4ED4-B680-8E6644ECC4EA}">
      <dsp:nvSpPr>
        <dsp:cNvPr id="0" name=""/>
        <dsp:cNvSpPr/>
      </dsp:nvSpPr>
      <dsp:spPr>
        <a:xfrm>
          <a:off x="0" y="2552700"/>
          <a:ext cx="4869656"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CE4FD-4BF1-4A74-B1EA-7A5EF691D599}">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Males born in designated countries (e.g. Afghanistan, Egypt, Iran, Iraq, North Korea, Pakistan, etc. to name a few) must register with DHS, for interviews, fingerprinting, &amp; photographing. Must register upon departure.</a:t>
          </a:r>
        </a:p>
      </dsp:txBody>
      <dsp:txXfrm>
        <a:off x="0" y="2552700"/>
        <a:ext cx="4869656" cy="1276350"/>
      </dsp:txXfrm>
    </dsp:sp>
    <dsp:sp modelId="{4C73E4EC-9C82-41F0-AC96-58B4415A487B}">
      <dsp:nvSpPr>
        <dsp:cNvPr id="0" name=""/>
        <dsp:cNvSpPr/>
      </dsp:nvSpPr>
      <dsp:spPr>
        <a:xfrm>
          <a:off x="0" y="3829050"/>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FC6B2-B546-4A63-96C5-ADB08EC92B8A}">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 person who </a:t>
          </a:r>
          <a:r>
            <a:rPr lang="en-US" sz="1600" b="1" i="1" kern="1200"/>
            <a:t>WILLFULLY</a:t>
          </a:r>
          <a:r>
            <a:rPr lang="en-US" sz="1600" kern="1200"/>
            <a:t> fails to register without good cause upon departure “shall be presumed to be inadmissible” as a person the atty general believes has engaged in unlawful activity under 8 USC Section 1182(a)(3)(A)(ii), INA Section 212(a)(3)(A)(ii).</a:t>
          </a:r>
        </a:p>
      </dsp:txBody>
      <dsp:txXfrm>
        <a:off x="0" y="3829050"/>
        <a:ext cx="4869656" cy="12763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DB2D-ED0A-47A8-A2E2-6867D32B9F42}">
      <dsp:nvSpPr>
        <dsp:cNvPr id="0" name=""/>
        <dsp:cNvSpPr/>
      </dsp:nvSpPr>
      <dsp:spPr>
        <a:xfrm>
          <a:off x="8500" y="320032"/>
          <a:ext cx="965071" cy="9650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4ABAD-1D6E-4C78-B749-C678D28A304A}">
      <dsp:nvSpPr>
        <dsp:cNvPr id="0" name=""/>
        <dsp:cNvSpPr/>
      </dsp:nvSpPr>
      <dsp:spPr>
        <a:xfrm>
          <a:off x="211165" y="522698"/>
          <a:ext cx="559741" cy="559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A07F4B-7008-4918-AEDB-50CD4BC53698}">
      <dsp:nvSpPr>
        <dsp:cNvPr id="0" name=""/>
        <dsp:cNvSpPr/>
      </dsp:nvSpPr>
      <dsp:spPr>
        <a:xfrm>
          <a:off x="1180373" y="320032"/>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There are several provisions that are unique to deportability and fall within the category of immigration violations. They are as follows:</a:t>
          </a:r>
        </a:p>
      </dsp:txBody>
      <dsp:txXfrm>
        <a:off x="1180373" y="320032"/>
        <a:ext cx="2274812" cy="965071"/>
      </dsp:txXfrm>
    </dsp:sp>
    <dsp:sp modelId="{0CD155D8-F059-478D-8D15-C0168EBFA84D}">
      <dsp:nvSpPr>
        <dsp:cNvPr id="0" name=""/>
        <dsp:cNvSpPr/>
      </dsp:nvSpPr>
      <dsp:spPr>
        <a:xfrm>
          <a:off x="3851554" y="320032"/>
          <a:ext cx="965071" cy="9650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0A849-08BA-4502-98A5-0379756FD262}">
      <dsp:nvSpPr>
        <dsp:cNvPr id="0" name=""/>
        <dsp:cNvSpPr/>
      </dsp:nvSpPr>
      <dsp:spPr>
        <a:xfrm>
          <a:off x="4054219" y="522698"/>
          <a:ext cx="559741" cy="559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72D8F8-3A7B-40C7-9C18-E51F97082C38}">
      <dsp:nvSpPr>
        <dsp:cNvPr id="0" name=""/>
        <dsp:cNvSpPr/>
      </dsp:nvSpPr>
      <dsp:spPr>
        <a:xfrm>
          <a:off x="5023427" y="320032"/>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(1)inadmissibility at time of entry</a:t>
          </a:r>
        </a:p>
      </dsp:txBody>
      <dsp:txXfrm>
        <a:off x="5023427" y="320032"/>
        <a:ext cx="2274812" cy="965071"/>
      </dsp:txXfrm>
    </dsp:sp>
    <dsp:sp modelId="{3D205DCA-C354-4311-89DD-BE8E2D31948B}">
      <dsp:nvSpPr>
        <dsp:cNvPr id="0" name=""/>
        <dsp:cNvSpPr/>
      </dsp:nvSpPr>
      <dsp:spPr>
        <a:xfrm>
          <a:off x="8500" y="1811533"/>
          <a:ext cx="965071" cy="9650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01B7E-0723-4214-8BFA-918D9ED17551}">
      <dsp:nvSpPr>
        <dsp:cNvPr id="0" name=""/>
        <dsp:cNvSpPr/>
      </dsp:nvSpPr>
      <dsp:spPr>
        <a:xfrm>
          <a:off x="211165" y="2014198"/>
          <a:ext cx="559741" cy="559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573D3F-7B9F-43A9-9B64-461AA2C2E442}">
      <dsp:nvSpPr>
        <dsp:cNvPr id="0" name=""/>
        <dsp:cNvSpPr/>
      </dsp:nvSpPr>
      <dsp:spPr>
        <a:xfrm>
          <a:off x="1180373" y="1811533"/>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(2)failure to maintain status</a:t>
          </a:r>
        </a:p>
      </dsp:txBody>
      <dsp:txXfrm>
        <a:off x="1180373" y="1811533"/>
        <a:ext cx="2274812" cy="965071"/>
      </dsp:txXfrm>
    </dsp:sp>
    <dsp:sp modelId="{921B004D-0578-4F05-BDF0-373FB22CC847}">
      <dsp:nvSpPr>
        <dsp:cNvPr id="0" name=""/>
        <dsp:cNvSpPr/>
      </dsp:nvSpPr>
      <dsp:spPr>
        <a:xfrm>
          <a:off x="3851554" y="1811533"/>
          <a:ext cx="965071" cy="9650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0911F-5361-409C-9C2B-407DAE1F663A}">
      <dsp:nvSpPr>
        <dsp:cNvPr id="0" name=""/>
        <dsp:cNvSpPr/>
      </dsp:nvSpPr>
      <dsp:spPr>
        <a:xfrm>
          <a:off x="4054219" y="2014198"/>
          <a:ext cx="559741" cy="559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7FA647-285C-45AD-A67A-EF37705D114B}">
      <dsp:nvSpPr>
        <dsp:cNvPr id="0" name=""/>
        <dsp:cNvSpPr/>
      </dsp:nvSpPr>
      <dsp:spPr>
        <a:xfrm>
          <a:off x="5023427" y="1811533"/>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(3)failure to notify change of address, unless it was due to excusable neglect , or not willful.</a:t>
          </a:r>
        </a:p>
      </dsp:txBody>
      <dsp:txXfrm>
        <a:off x="5023427" y="1811533"/>
        <a:ext cx="2274812" cy="965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96407-D27A-4CBB-9197-45BAA7B57753}">
      <dsp:nvSpPr>
        <dsp:cNvPr id="0" name=""/>
        <dsp:cNvSpPr/>
      </dsp:nvSpPr>
      <dsp:spPr>
        <a:xfrm>
          <a:off x="0" y="623"/>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10309-CE4E-457E-8F3D-D736246085D4}">
      <dsp:nvSpPr>
        <dsp:cNvPr id="0" name=""/>
        <dsp:cNvSpPr/>
      </dsp:nvSpPr>
      <dsp:spPr>
        <a:xfrm>
          <a:off x="0" y="623"/>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APPLICATION OF THE INADMISSIBILITY AND DEPORTABILITY PROVISIONS</a:t>
          </a:r>
          <a:endParaRPr lang="en-US" sz="1400" kern="1200"/>
        </a:p>
      </dsp:txBody>
      <dsp:txXfrm>
        <a:off x="0" y="623"/>
        <a:ext cx="4869656" cy="729164"/>
      </dsp:txXfrm>
    </dsp:sp>
    <dsp:sp modelId="{77AC731B-D9FC-4702-9C25-A8D181DB7334}">
      <dsp:nvSpPr>
        <dsp:cNvPr id="0" name=""/>
        <dsp:cNvSpPr/>
      </dsp:nvSpPr>
      <dsp:spPr>
        <a:xfrm>
          <a:off x="0" y="729788"/>
          <a:ext cx="4869656" cy="0"/>
        </a:xfrm>
        <a:prstGeom prst="line">
          <a:avLst/>
        </a:prstGeom>
        <a:solidFill>
          <a:schemeClr val="accent2">
            <a:hueOff val="-598994"/>
            <a:satOff val="4120"/>
            <a:lumOff val="457"/>
            <a:alphaOff val="0"/>
          </a:schemeClr>
        </a:solidFill>
        <a:ln w="15875" cap="rnd" cmpd="sng" algn="ctr">
          <a:solidFill>
            <a:schemeClr val="accent2">
              <a:hueOff val="-598994"/>
              <a:satOff val="4120"/>
              <a:lumOff val="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111B3-3876-4337-8AE8-10712FA7F747}">
      <dsp:nvSpPr>
        <dsp:cNvPr id="0" name=""/>
        <dsp:cNvSpPr/>
      </dsp:nvSpPr>
      <dsp:spPr>
        <a:xfrm>
          <a:off x="0" y="729788"/>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There is often a great deal of confusion between inadmissibility and deportability because of changes made to the immigration law by the</a:t>
          </a:r>
        </a:p>
      </dsp:txBody>
      <dsp:txXfrm>
        <a:off x="0" y="729788"/>
        <a:ext cx="4869656" cy="729164"/>
      </dsp:txXfrm>
    </dsp:sp>
    <dsp:sp modelId="{7F7EDCE4-92E9-4F42-9289-EAD0CDA95A62}">
      <dsp:nvSpPr>
        <dsp:cNvPr id="0" name=""/>
        <dsp:cNvSpPr/>
      </dsp:nvSpPr>
      <dsp:spPr>
        <a:xfrm>
          <a:off x="0" y="1458952"/>
          <a:ext cx="4869656"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60017-3AA0-43C4-9CDC-B80B430CF57E}">
      <dsp:nvSpPr>
        <dsp:cNvPr id="0" name=""/>
        <dsp:cNvSpPr/>
      </dsp:nvSpPr>
      <dsp:spPr>
        <a:xfrm>
          <a:off x="0" y="145895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I1-legal Immigration Reform and Immigrant Responsibility Act of 1996</a:t>
          </a:r>
        </a:p>
      </dsp:txBody>
      <dsp:txXfrm>
        <a:off x="0" y="1458952"/>
        <a:ext cx="4869656" cy="729164"/>
      </dsp:txXfrm>
    </dsp:sp>
    <dsp:sp modelId="{DA8C2C8C-D81A-4D91-A2FE-E49B917DC92F}">
      <dsp:nvSpPr>
        <dsp:cNvPr id="0" name=""/>
        <dsp:cNvSpPr/>
      </dsp:nvSpPr>
      <dsp:spPr>
        <a:xfrm>
          <a:off x="0" y="2188117"/>
          <a:ext cx="4869656"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2E6D2-E73A-4CA1-BE65-32D749CF85F1}">
      <dsp:nvSpPr>
        <dsp:cNvPr id="0" name=""/>
        <dsp:cNvSpPr/>
      </dsp:nvSpPr>
      <dsp:spPr>
        <a:xfrm>
          <a:off x="0" y="218811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(IIRAIRA)</a:t>
          </a:r>
          <a:endParaRPr lang="en-US" sz="1400" kern="1200"/>
        </a:p>
      </dsp:txBody>
      <dsp:txXfrm>
        <a:off x="0" y="2188117"/>
        <a:ext cx="4869656" cy="729164"/>
      </dsp:txXfrm>
    </dsp:sp>
    <dsp:sp modelId="{278A8605-59C0-4AF7-A849-9E6B5E82937A}">
      <dsp:nvSpPr>
        <dsp:cNvPr id="0" name=""/>
        <dsp:cNvSpPr/>
      </dsp:nvSpPr>
      <dsp:spPr>
        <a:xfrm>
          <a:off x="0" y="2917282"/>
          <a:ext cx="4869656"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C8AB7-20EB-4DC2-BC46-64775A936DF0}">
      <dsp:nvSpPr>
        <dsp:cNvPr id="0" name=""/>
        <dsp:cNvSpPr/>
      </dsp:nvSpPr>
      <dsp:spPr>
        <a:xfrm>
          <a:off x="0" y="2917282"/>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Removal: The ejection of a person from the United States.</a:t>
          </a:r>
        </a:p>
      </dsp:txBody>
      <dsp:txXfrm>
        <a:off x="0" y="2917282"/>
        <a:ext cx="4869656" cy="729164"/>
      </dsp:txXfrm>
    </dsp:sp>
    <dsp:sp modelId="{EC3816BA-E17C-454E-85C1-55EFE202C1AB}">
      <dsp:nvSpPr>
        <dsp:cNvPr id="0" name=""/>
        <dsp:cNvSpPr/>
      </dsp:nvSpPr>
      <dsp:spPr>
        <a:xfrm>
          <a:off x="0" y="3646447"/>
          <a:ext cx="4869656" cy="0"/>
        </a:xfrm>
        <a:prstGeom prst="line">
          <a:avLst/>
        </a:prstGeom>
        <a:solidFill>
          <a:schemeClr val="accent2">
            <a:hueOff val="-2994968"/>
            <a:satOff val="20602"/>
            <a:lumOff val="2287"/>
            <a:alphaOff val="0"/>
          </a:schemeClr>
        </a:solidFill>
        <a:ln w="15875" cap="rnd" cmpd="sng" algn="ctr">
          <a:solidFill>
            <a:schemeClr val="accent2">
              <a:hueOff val="-2994968"/>
              <a:satOff val="20602"/>
              <a:lumOff val="2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74187-5F53-428E-813D-99B6E914A3D6}">
      <dsp:nvSpPr>
        <dsp:cNvPr id="0" name=""/>
        <dsp:cNvSpPr/>
      </dsp:nvSpPr>
      <dsp:spPr>
        <a:xfrm>
          <a:off x="0" y="3646447"/>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Deportability provisions are applied to a person who has been formally admitted to the United States.</a:t>
          </a:r>
        </a:p>
      </dsp:txBody>
      <dsp:txXfrm>
        <a:off x="0" y="3646447"/>
        <a:ext cx="4869656" cy="729164"/>
      </dsp:txXfrm>
    </dsp:sp>
    <dsp:sp modelId="{12877A08-C76A-4598-B842-72A89F118496}">
      <dsp:nvSpPr>
        <dsp:cNvPr id="0" name=""/>
        <dsp:cNvSpPr/>
      </dsp:nvSpPr>
      <dsp:spPr>
        <a:xfrm>
          <a:off x="0" y="4375611"/>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935BB-3577-4DE6-BA69-8A658E8712B5}">
      <dsp:nvSpPr>
        <dsp:cNvPr id="0" name=""/>
        <dsp:cNvSpPr/>
      </dsp:nvSpPr>
      <dsp:spPr>
        <a:xfrm>
          <a:off x="0" y="4375611"/>
          <a:ext cx="4869656"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Inadmissibility grounds are applied to those who have not been legally admitted to the country (or who seek a new status that is the equivalent to a request for “admission”).</a:t>
          </a:r>
        </a:p>
      </dsp:txBody>
      <dsp:txXfrm>
        <a:off x="0" y="4375611"/>
        <a:ext cx="4869656" cy="729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21CC2-0111-4F10-BD6A-1EF10E1A3DD2}">
      <dsp:nvSpPr>
        <dsp:cNvPr id="0" name=""/>
        <dsp:cNvSpPr/>
      </dsp:nvSpPr>
      <dsp:spPr>
        <a:xfrm>
          <a:off x="0" y="0"/>
          <a:ext cx="3976317" cy="13698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issue of inadmissibility arises initially when a person appears before a U.S. consul overseas seeking permission to come to the United States.</a:t>
          </a:r>
        </a:p>
      </dsp:txBody>
      <dsp:txXfrm>
        <a:off x="40123" y="40123"/>
        <a:ext cx="2498101" cy="1289641"/>
      </dsp:txXfrm>
    </dsp:sp>
    <dsp:sp modelId="{FC943EE1-8028-4C03-BB0F-7DB059A5E0F5}">
      <dsp:nvSpPr>
        <dsp:cNvPr id="0" name=""/>
        <dsp:cNvSpPr/>
      </dsp:nvSpPr>
      <dsp:spPr>
        <a:xfrm>
          <a:off x="350851" y="1598201"/>
          <a:ext cx="3976317" cy="13698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Usually, a request for an immigrant or nonimmigrant visa or a parole document.  It arises again when the person arrives at the port of entry (airport, seaport, or land port) seeking admission.</a:t>
          </a:r>
        </a:p>
      </dsp:txBody>
      <dsp:txXfrm>
        <a:off x="390974" y="1638324"/>
        <a:ext cx="2654792" cy="1289641"/>
      </dsp:txXfrm>
    </dsp:sp>
    <dsp:sp modelId="{850ABE83-4F92-4043-A968-708FA1726C4C}">
      <dsp:nvSpPr>
        <dsp:cNvPr id="0" name=""/>
        <dsp:cNvSpPr/>
      </dsp:nvSpPr>
      <dsp:spPr>
        <a:xfrm>
          <a:off x="701702" y="3196403"/>
          <a:ext cx="3976317" cy="13698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At this point, the person is subject to “inspection,” whereby a U.S. Customs and Border Protection (CBP) officer considers whether the person is admissible.</a:t>
          </a:r>
        </a:p>
      </dsp:txBody>
      <dsp:txXfrm>
        <a:off x="741825" y="3236526"/>
        <a:ext cx="2654792" cy="1289641"/>
      </dsp:txXfrm>
    </dsp:sp>
    <dsp:sp modelId="{F1400E38-CFA5-4E53-8855-9A0EA732F925}">
      <dsp:nvSpPr>
        <dsp:cNvPr id="0" name=""/>
        <dsp:cNvSpPr/>
      </dsp:nvSpPr>
      <dsp:spPr>
        <a:xfrm>
          <a:off x="3085890" y="1038831"/>
          <a:ext cx="890426" cy="89042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86236" y="1038831"/>
        <a:ext cx="489734" cy="670046"/>
      </dsp:txXfrm>
    </dsp:sp>
    <dsp:sp modelId="{5BB8BDF2-9C34-4960-BF78-00C75385C693}">
      <dsp:nvSpPr>
        <dsp:cNvPr id="0" name=""/>
        <dsp:cNvSpPr/>
      </dsp:nvSpPr>
      <dsp:spPr>
        <a:xfrm>
          <a:off x="3436741" y="2627900"/>
          <a:ext cx="890426" cy="89042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37087" y="2627900"/>
        <a:ext cx="489734" cy="670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38D51-5A23-42B7-BF3C-B5A22B77F878}">
      <dsp:nvSpPr>
        <dsp:cNvPr id="0" name=""/>
        <dsp:cNvSpPr/>
      </dsp:nvSpPr>
      <dsp:spPr>
        <a:xfrm>
          <a:off x="0" y="0"/>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B8E26-4663-4896-B322-C933B08F791C}">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When a person arrives under the Visa Waiver Program, he or she can be summarily denied admission, paroled or admitted.</a:t>
          </a:r>
        </a:p>
      </dsp:txBody>
      <dsp:txXfrm>
        <a:off x="0" y="0"/>
        <a:ext cx="4869656" cy="1276350"/>
      </dsp:txXfrm>
    </dsp:sp>
    <dsp:sp modelId="{2C078255-4ED3-40D9-87EF-C38C24D542EC}">
      <dsp:nvSpPr>
        <dsp:cNvPr id="0" name=""/>
        <dsp:cNvSpPr/>
      </dsp:nvSpPr>
      <dsp:spPr>
        <a:xfrm>
          <a:off x="0" y="1276350"/>
          <a:ext cx="4869656"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95299-8661-4218-99A0-24C525DC803A}">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As long as a person has not been formally admitted into the country, he or she remains subject to the inadmissibility grounds.</a:t>
          </a:r>
        </a:p>
      </dsp:txBody>
      <dsp:txXfrm>
        <a:off x="0" y="1276350"/>
        <a:ext cx="4869656" cy="1276350"/>
      </dsp:txXfrm>
    </dsp:sp>
    <dsp:sp modelId="{2C201FE9-47D3-4211-8E8F-575409E9684A}">
      <dsp:nvSpPr>
        <dsp:cNvPr id="0" name=""/>
        <dsp:cNvSpPr/>
      </dsp:nvSpPr>
      <dsp:spPr>
        <a:xfrm>
          <a:off x="0" y="2552700"/>
          <a:ext cx="4869656"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E149C-13B1-489D-A5E1-55CD340EBDEB}">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question of inadmissibility remains relevant in certain circumstances, even if the person was initially admitted to the United States.</a:t>
          </a:r>
        </a:p>
      </dsp:txBody>
      <dsp:txXfrm>
        <a:off x="0" y="2552700"/>
        <a:ext cx="4869656" cy="1276350"/>
      </dsp:txXfrm>
    </dsp:sp>
    <dsp:sp modelId="{E06E613F-E392-4707-9C91-838F0704B208}">
      <dsp:nvSpPr>
        <dsp:cNvPr id="0" name=""/>
        <dsp:cNvSpPr/>
      </dsp:nvSpPr>
      <dsp:spPr>
        <a:xfrm>
          <a:off x="0" y="3829050"/>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07937-5FD5-463D-9BE6-130B3B0E84EB}">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By the terms of the immigration statute, if a person previously admitted later seeks lawful permanent resident (LPR) status, he or she will be required to overcome the inadmissibility provisions.</a:t>
          </a:r>
        </a:p>
      </dsp:txBody>
      <dsp:txXfrm>
        <a:off x="0" y="3829050"/>
        <a:ext cx="4869656" cy="1276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9BDB3-1DB7-4395-BCC3-48CAE689A0AF}">
      <dsp:nvSpPr>
        <dsp:cNvPr id="0" name=""/>
        <dsp:cNvSpPr/>
      </dsp:nvSpPr>
      <dsp:spPr>
        <a:xfrm>
          <a:off x="2126580" y="2283145"/>
          <a:ext cx="424859" cy="1826894"/>
        </a:xfrm>
        <a:custGeom>
          <a:avLst/>
          <a:gdLst/>
          <a:ahLst/>
          <a:cxnLst/>
          <a:rect l="0" t="0" r="0" b="0"/>
          <a:pathLst>
            <a:path>
              <a:moveTo>
                <a:pt x="0" y="0"/>
              </a:moveTo>
              <a:lnTo>
                <a:pt x="212429" y="0"/>
              </a:lnTo>
              <a:lnTo>
                <a:pt x="212429" y="1826894"/>
              </a:lnTo>
              <a:lnTo>
                <a:pt x="424859" y="182689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EE227-970E-4205-951D-F7D8780150F0}">
      <dsp:nvSpPr>
        <dsp:cNvPr id="0" name=""/>
        <dsp:cNvSpPr/>
      </dsp:nvSpPr>
      <dsp:spPr>
        <a:xfrm>
          <a:off x="2126580" y="2283145"/>
          <a:ext cx="424859" cy="913447"/>
        </a:xfrm>
        <a:custGeom>
          <a:avLst/>
          <a:gdLst/>
          <a:ahLst/>
          <a:cxnLst/>
          <a:rect l="0" t="0" r="0" b="0"/>
          <a:pathLst>
            <a:path>
              <a:moveTo>
                <a:pt x="0" y="0"/>
              </a:moveTo>
              <a:lnTo>
                <a:pt x="212429" y="0"/>
              </a:lnTo>
              <a:lnTo>
                <a:pt x="212429" y="913447"/>
              </a:lnTo>
              <a:lnTo>
                <a:pt x="424859" y="913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9D2AD-E6C7-423A-B9A9-85BDEC0765FB}">
      <dsp:nvSpPr>
        <dsp:cNvPr id="0" name=""/>
        <dsp:cNvSpPr/>
      </dsp:nvSpPr>
      <dsp:spPr>
        <a:xfrm>
          <a:off x="2126580" y="2237425"/>
          <a:ext cx="424859" cy="91440"/>
        </a:xfrm>
        <a:custGeom>
          <a:avLst/>
          <a:gdLst/>
          <a:ahLst/>
          <a:cxnLst/>
          <a:rect l="0" t="0" r="0" b="0"/>
          <a:pathLst>
            <a:path>
              <a:moveTo>
                <a:pt x="0" y="45720"/>
              </a:moveTo>
              <a:lnTo>
                <a:pt x="42485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4BE95-B290-43D0-8D56-BF05936239D5}">
      <dsp:nvSpPr>
        <dsp:cNvPr id="0" name=""/>
        <dsp:cNvSpPr/>
      </dsp:nvSpPr>
      <dsp:spPr>
        <a:xfrm>
          <a:off x="2126580" y="1369698"/>
          <a:ext cx="424859" cy="913447"/>
        </a:xfrm>
        <a:custGeom>
          <a:avLst/>
          <a:gdLst/>
          <a:ahLst/>
          <a:cxnLst/>
          <a:rect l="0" t="0" r="0" b="0"/>
          <a:pathLst>
            <a:path>
              <a:moveTo>
                <a:pt x="0" y="913447"/>
              </a:moveTo>
              <a:lnTo>
                <a:pt x="212429" y="913447"/>
              </a:lnTo>
              <a:lnTo>
                <a:pt x="212429" y="0"/>
              </a:lnTo>
              <a:lnTo>
                <a:pt x="42485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780BE-3E7B-41A6-AB2F-41987FA13E3F}">
      <dsp:nvSpPr>
        <dsp:cNvPr id="0" name=""/>
        <dsp:cNvSpPr/>
      </dsp:nvSpPr>
      <dsp:spPr>
        <a:xfrm>
          <a:off x="2126580" y="456250"/>
          <a:ext cx="424859" cy="1826894"/>
        </a:xfrm>
        <a:custGeom>
          <a:avLst/>
          <a:gdLst/>
          <a:ahLst/>
          <a:cxnLst/>
          <a:rect l="0" t="0" r="0" b="0"/>
          <a:pathLst>
            <a:path>
              <a:moveTo>
                <a:pt x="0" y="1826894"/>
              </a:moveTo>
              <a:lnTo>
                <a:pt x="212429" y="1826894"/>
              </a:lnTo>
              <a:lnTo>
                <a:pt x="212429" y="0"/>
              </a:lnTo>
              <a:lnTo>
                <a:pt x="42485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3BE78-A314-40D6-8A0B-85369A534910}">
      <dsp:nvSpPr>
        <dsp:cNvPr id="0" name=""/>
        <dsp:cNvSpPr/>
      </dsp:nvSpPr>
      <dsp:spPr>
        <a:xfrm>
          <a:off x="2284" y="1045742"/>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RETURNING LAWFUL PERMANENT RESIDENTS </a:t>
          </a:r>
          <a:endParaRPr lang="en-US" sz="1000" kern="1200"/>
        </a:p>
      </dsp:txBody>
      <dsp:txXfrm>
        <a:off x="2284" y="1045742"/>
        <a:ext cx="2124296" cy="647910"/>
      </dsp:txXfrm>
    </dsp:sp>
    <dsp:sp modelId="{AFA3A04B-E019-4865-BC17-613C117BF7A3}">
      <dsp:nvSpPr>
        <dsp:cNvPr id="0" name=""/>
        <dsp:cNvSpPr/>
      </dsp:nvSpPr>
      <dsp:spPr>
        <a:xfrm>
          <a:off x="2284" y="1959190"/>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Pursuant to the 1996 amendments, a person who is returning LPR will not be treated as if he or she is seeking a new admission if:</a:t>
          </a:r>
        </a:p>
      </dsp:txBody>
      <dsp:txXfrm>
        <a:off x="2284" y="1959190"/>
        <a:ext cx="2124296" cy="647910"/>
      </dsp:txXfrm>
    </dsp:sp>
    <dsp:sp modelId="{4A54DE71-C53A-4F8C-802A-80C52C0B7C31}">
      <dsp:nvSpPr>
        <dsp:cNvPr id="0" name=""/>
        <dsp:cNvSpPr/>
      </dsp:nvSpPr>
      <dsp:spPr>
        <a:xfrm>
          <a:off x="2551439" y="132295"/>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The person has not abandoned the permanent residency;</a:t>
          </a:r>
        </a:p>
      </dsp:txBody>
      <dsp:txXfrm>
        <a:off x="2551439" y="132295"/>
        <a:ext cx="2124296" cy="647910"/>
      </dsp:txXfrm>
    </dsp:sp>
    <dsp:sp modelId="{94304ACE-3492-4823-BDF4-194091A95935}">
      <dsp:nvSpPr>
        <dsp:cNvPr id="0" name=""/>
        <dsp:cNvSpPr/>
      </dsp:nvSpPr>
      <dsp:spPr>
        <a:xfrm>
          <a:off x="2551439" y="1045742"/>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The person’s absence did not exceed 180 days;</a:t>
          </a:r>
        </a:p>
      </dsp:txBody>
      <dsp:txXfrm>
        <a:off x="2551439" y="1045742"/>
        <a:ext cx="2124296" cy="647910"/>
      </dsp:txXfrm>
    </dsp:sp>
    <dsp:sp modelId="{8B8C6597-7878-4F77-A07C-7800CCADDCC6}">
      <dsp:nvSpPr>
        <dsp:cNvPr id="0" name=""/>
        <dsp:cNvSpPr/>
      </dsp:nvSpPr>
      <dsp:spPr>
        <a:xfrm>
          <a:off x="2551439" y="1959190"/>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He or she was not engaged in illegal activity following departure;</a:t>
          </a:r>
        </a:p>
      </dsp:txBody>
      <dsp:txXfrm>
        <a:off x="2551439" y="1959190"/>
        <a:ext cx="2124296" cy="647910"/>
      </dsp:txXfrm>
    </dsp:sp>
    <dsp:sp modelId="{EF5F8FD7-4034-48D8-8134-37A10249E4AD}">
      <dsp:nvSpPr>
        <dsp:cNvPr id="0" name=""/>
        <dsp:cNvSpPr/>
      </dsp:nvSpPr>
      <dsp:spPr>
        <a:xfrm>
          <a:off x="2551439" y="2872637"/>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His or her departure was not while under removal or extradition proceedings; and</a:t>
          </a:r>
        </a:p>
      </dsp:txBody>
      <dsp:txXfrm>
        <a:off x="2551439" y="2872637"/>
        <a:ext cx="2124296" cy="647910"/>
      </dsp:txXfrm>
    </dsp:sp>
    <dsp:sp modelId="{2E745556-CEB1-4916-91AE-FDCB2D5030E0}">
      <dsp:nvSpPr>
        <dsp:cNvPr id="0" name=""/>
        <dsp:cNvSpPr/>
      </dsp:nvSpPr>
      <dsp:spPr>
        <a:xfrm>
          <a:off x="2551439" y="3786085"/>
          <a:ext cx="2124296" cy="6479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The person is not inadmissible under one of the criminal grounds of inadmissibility, unless he or she was granted a waiver or cancellation relief.</a:t>
          </a:r>
        </a:p>
      </dsp:txBody>
      <dsp:txXfrm>
        <a:off x="2551439" y="3786085"/>
        <a:ext cx="2124296" cy="647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6788-D39B-46FF-8E1B-2B9EBAD972F7}">
      <dsp:nvSpPr>
        <dsp:cNvPr id="0" name=""/>
        <dsp:cNvSpPr/>
      </dsp:nvSpPr>
      <dsp:spPr>
        <a:xfrm>
          <a:off x="863310" y="692065"/>
          <a:ext cx="1094107" cy="1094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1A2FB-92C8-4DC1-909E-ADA5CA119570}">
      <dsp:nvSpPr>
        <dsp:cNvPr id="0" name=""/>
        <dsp:cNvSpPr/>
      </dsp:nvSpPr>
      <dsp:spPr>
        <a:xfrm>
          <a:off x="194688"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Prior to the 1996 amendments, some returning permanent residents were protected from the inadmissibility provision under the U.S. Supreme Court decision </a:t>
          </a:r>
          <a:r>
            <a:rPr lang="en-US" sz="1100" i="1" kern="1200"/>
            <a:t>Rosenberg v. Fleuti</a:t>
          </a:r>
          <a:r>
            <a:rPr lang="en-US" sz="1100" kern="1200"/>
            <a:t>, where the court held that the grounds of inadmissibility were inapplicable to an LPR who was returning from an “innocent, casual and brief trip abroad.</a:t>
          </a:r>
        </a:p>
      </dsp:txBody>
      <dsp:txXfrm>
        <a:off x="194688" y="2257249"/>
        <a:ext cx="2431349" cy="1575000"/>
      </dsp:txXfrm>
    </dsp:sp>
    <dsp:sp modelId="{299D5202-0A1E-4D94-8751-29ECBE879A0C}">
      <dsp:nvSpPr>
        <dsp:cNvPr id="0" name=""/>
        <dsp:cNvSpPr/>
      </dsp:nvSpPr>
      <dsp:spPr>
        <a:xfrm>
          <a:off x="3720146" y="692065"/>
          <a:ext cx="1094107" cy="1094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672C5-1052-4C5C-ABB7-0322D2D976A0}">
      <dsp:nvSpPr>
        <dsp:cNvPr id="0" name=""/>
        <dsp:cNvSpPr/>
      </dsp:nvSpPr>
      <dsp:spPr>
        <a:xfrm>
          <a:off x="3051525"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a:t>
          </a:r>
          <a:r>
            <a:rPr lang="en-US" sz="1100" i="1" kern="1200"/>
            <a:t>Fleuti</a:t>
          </a:r>
          <a:r>
            <a:rPr lang="en-US" sz="1100" kern="1200"/>
            <a:t> or reentry doctrine, as it became known, protected LPRs from beings subjected to the inadmissibility provisions that were different from the provisions for deportability.</a:t>
          </a:r>
        </a:p>
      </dsp:txBody>
      <dsp:txXfrm>
        <a:off x="3051525" y="2257249"/>
        <a:ext cx="2431349" cy="1575000"/>
      </dsp:txXfrm>
    </dsp:sp>
    <dsp:sp modelId="{A64F753A-88BB-44DE-A1F6-CE5A0F4A46D9}">
      <dsp:nvSpPr>
        <dsp:cNvPr id="0" name=""/>
        <dsp:cNvSpPr/>
      </dsp:nvSpPr>
      <dsp:spPr>
        <a:xfrm>
          <a:off x="6576982" y="692065"/>
          <a:ext cx="1094107" cy="1094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8CE3C-FDB4-4276-8513-312BF6AF18B6}">
      <dsp:nvSpPr>
        <dsp:cNvPr id="0" name=""/>
        <dsp:cNvSpPr/>
      </dsp:nvSpPr>
      <dsp:spPr>
        <a:xfrm>
          <a:off x="5908361"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While the definition of entry as embodied in the immigration statutes has replaced the </a:t>
          </a:r>
          <a:r>
            <a:rPr lang="en-US" sz="1100" i="1" kern="1200"/>
            <a:t>Fleuti </a:t>
          </a:r>
          <a:r>
            <a:rPr lang="en-US" sz="1100" kern="1200"/>
            <a:t>doctrine, whether the idea that LPRs are entitled to greater protections than those who have arrived only recently survives IIRAIRA is not entirely clear.</a:t>
          </a:r>
        </a:p>
      </dsp:txBody>
      <dsp:txXfrm>
        <a:off x="5908361" y="2257249"/>
        <a:ext cx="2431349" cy="157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B740C-1FCF-4CA3-B1EF-6310E5DFBB90}">
      <dsp:nvSpPr>
        <dsp:cNvPr id="0" name=""/>
        <dsp:cNvSpPr/>
      </dsp:nvSpPr>
      <dsp:spPr>
        <a:xfrm>
          <a:off x="4921590" y="36548"/>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PAROLE</a:t>
          </a:r>
          <a:endParaRPr lang="en-US" sz="900" kern="1200"/>
        </a:p>
      </dsp:txBody>
      <dsp:txXfrm>
        <a:off x="4921590" y="36548"/>
        <a:ext cx="1210977" cy="1210977"/>
      </dsp:txXfrm>
    </dsp:sp>
    <dsp:sp modelId="{732B2D20-8010-44CD-AB40-2D37541E31D6}">
      <dsp:nvSpPr>
        <dsp:cNvPr id="0" name=""/>
        <dsp:cNvSpPr/>
      </dsp:nvSpPr>
      <dsp:spPr>
        <a:xfrm>
          <a:off x="2073785" y="1616"/>
          <a:ext cx="4539229" cy="4539229"/>
        </a:xfrm>
        <a:prstGeom prst="circularArrow">
          <a:avLst>
            <a:gd name="adj1" fmla="val 5202"/>
            <a:gd name="adj2" fmla="val 336063"/>
            <a:gd name="adj3" fmla="val 21292631"/>
            <a:gd name="adj4" fmla="val 19766774"/>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4080F-9485-4ACD-9B24-FC2C4A9B4140}">
      <dsp:nvSpPr>
        <dsp:cNvPr id="0" name=""/>
        <dsp:cNvSpPr/>
      </dsp:nvSpPr>
      <dsp:spPr>
        <a:xfrm>
          <a:off x="5653145" y="2288040"/>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An important concept that allows the physical entry of a person into the United States without considering him or her to have been admitted to the country.  </a:t>
          </a:r>
        </a:p>
      </dsp:txBody>
      <dsp:txXfrm>
        <a:off x="5653145" y="2288040"/>
        <a:ext cx="1210977" cy="1210977"/>
      </dsp:txXfrm>
    </dsp:sp>
    <dsp:sp modelId="{801E4266-FBD7-4516-9B69-B84362722A59}">
      <dsp:nvSpPr>
        <dsp:cNvPr id="0" name=""/>
        <dsp:cNvSpPr/>
      </dsp:nvSpPr>
      <dsp:spPr>
        <a:xfrm>
          <a:off x="2073785" y="1616"/>
          <a:ext cx="4539229" cy="4539229"/>
        </a:xfrm>
        <a:prstGeom prst="circularArrow">
          <a:avLst>
            <a:gd name="adj1" fmla="val 5202"/>
            <a:gd name="adj2" fmla="val 336063"/>
            <a:gd name="adj3" fmla="val 4014065"/>
            <a:gd name="adj4" fmla="val 2254014"/>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FB469-4C8C-4442-B0C8-DFBAF82F7887}">
      <dsp:nvSpPr>
        <dsp:cNvPr id="0" name=""/>
        <dsp:cNvSpPr/>
      </dsp:nvSpPr>
      <dsp:spPr>
        <a:xfrm>
          <a:off x="3737911" y="3679539"/>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The use of parole also precludes the person from asserting a legal right to admissions even though he or she may be physically within the border of the United States.</a:t>
          </a:r>
        </a:p>
      </dsp:txBody>
      <dsp:txXfrm>
        <a:off x="3737911" y="3679539"/>
        <a:ext cx="1210977" cy="1210977"/>
      </dsp:txXfrm>
    </dsp:sp>
    <dsp:sp modelId="{737CE006-EDA0-434A-BFA7-7DA2356249A2}">
      <dsp:nvSpPr>
        <dsp:cNvPr id="0" name=""/>
        <dsp:cNvSpPr/>
      </dsp:nvSpPr>
      <dsp:spPr>
        <a:xfrm>
          <a:off x="2073785" y="1616"/>
          <a:ext cx="4539229" cy="4539229"/>
        </a:xfrm>
        <a:prstGeom prst="circularArrow">
          <a:avLst>
            <a:gd name="adj1" fmla="val 5202"/>
            <a:gd name="adj2" fmla="val 336063"/>
            <a:gd name="adj3" fmla="val 8209923"/>
            <a:gd name="adj4" fmla="val 6449872"/>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2AFCB-1F54-44C5-A109-1DA39EFA160C}">
      <dsp:nvSpPr>
        <dsp:cNvPr id="0" name=""/>
        <dsp:cNvSpPr/>
      </dsp:nvSpPr>
      <dsp:spPr>
        <a:xfrm>
          <a:off x="1822677" y="2288040"/>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is a convenient way to allow otherwise inadmissible persons to be free from detention while their formal admission was under consideration or to permit their physical entry.</a:t>
          </a:r>
        </a:p>
      </dsp:txBody>
      <dsp:txXfrm>
        <a:off x="1822677" y="2288040"/>
        <a:ext cx="1210977" cy="1210977"/>
      </dsp:txXfrm>
    </dsp:sp>
    <dsp:sp modelId="{5B44782E-02D3-4CED-A817-870925CEF5F0}">
      <dsp:nvSpPr>
        <dsp:cNvPr id="0" name=""/>
        <dsp:cNvSpPr/>
      </dsp:nvSpPr>
      <dsp:spPr>
        <a:xfrm>
          <a:off x="2073785" y="1616"/>
          <a:ext cx="4539229" cy="4539229"/>
        </a:xfrm>
        <a:prstGeom prst="circularArrow">
          <a:avLst>
            <a:gd name="adj1" fmla="val 5202"/>
            <a:gd name="adj2" fmla="val 336063"/>
            <a:gd name="adj3" fmla="val 12297163"/>
            <a:gd name="adj4" fmla="val 10771306"/>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AA5F3-52C9-449B-9D79-380E44D7E208}">
      <dsp:nvSpPr>
        <dsp:cNvPr id="0" name=""/>
        <dsp:cNvSpPr/>
      </dsp:nvSpPr>
      <dsp:spPr>
        <a:xfrm>
          <a:off x="2554231" y="36548"/>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has been used over the years to deal with humanitarian situations both on a large scale and in individual cases.</a:t>
          </a:r>
        </a:p>
      </dsp:txBody>
      <dsp:txXfrm>
        <a:off x="2554231" y="36548"/>
        <a:ext cx="1210977" cy="1210977"/>
      </dsp:txXfrm>
    </dsp:sp>
    <dsp:sp modelId="{FEF7B67F-D434-46F2-96BD-BBFD99E13B41}">
      <dsp:nvSpPr>
        <dsp:cNvPr id="0" name=""/>
        <dsp:cNvSpPr/>
      </dsp:nvSpPr>
      <dsp:spPr>
        <a:xfrm>
          <a:off x="2073785" y="1616"/>
          <a:ext cx="4539229" cy="4539229"/>
        </a:xfrm>
        <a:prstGeom prst="circularArrow">
          <a:avLst>
            <a:gd name="adj1" fmla="val 5202"/>
            <a:gd name="adj2" fmla="val 336063"/>
            <a:gd name="adj3" fmla="val 16865056"/>
            <a:gd name="adj4" fmla="val 15198881"/>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08D4-15C8-4C2D-9E2E-BE007BFDB332}">
      <dsp:nvSpPr>
        <dsp:cNvPr id="0" name=""/>
        <dsp:cNvSpPr/>
      </dsp:nvSpPr>
      <dsp:spPr>
        <a:xfrm>
          <a:off x="2445502" y="160269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6861" y="1645609"/>
        <a:ext cx="28069" cy="5613"/>
      </dsp:txXfrm>
    </dsp:sp>
    <dsp:sp modelId="{8DCA3658-3FE1-444C-A6D0-DF29846CE7AC}">
      <dsp:nvSpPr>
        <dsp:cNvPr id="0" name=""/>
        <dsp:cNvSpPr/>
      </dsp:nvSpPr>
      <dsp:spPr>
        <a:xfrm>
          <a:off x="6484"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b="1" kern="1200"/>
            <a:t>PREHEARING DETENTION</a:t>
          </a:r>
          <a:endParaRPr lang="en-US" sz="1200" kern="1200"/>
        </a:p>
      </dsp:txBody>
      <dsp:txXfrm>
        <a:off x="6484" y="916170"/>
        <a:ext cx="2440818" cy="1464491"/>
      </dsp:txXfrm>
    </dsp:sp>
    <dsp:sp modelId="{76D30BAC-6CB5-4D4E-8025-C1860ED7B595}">
      <dsp:nvSpPr>
        <dsp:cNvPr id="0" name=""/>
        <dsp:cNvSpPr/>
      </dsp:nvSpPr>
      <dsp:spPr>
        <a:xfrm>
          <a:off x="5447709" y="160269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9068" y="1645609"/>
        <a:ext cx="28069" cy="5613"/>
      </dsp:txXfrm>
    </dsp:sp>
    <dsp:sp modelId="{DB5DDDE7-FA16-402C-9D50-CB44AB660177}">
      <dsp:nvSpPr>
        <dsp:cNvPr id="0" name=""/>
        <dsp:cNvSpPr/>
      </dsp:nvSpPr>
      <dsp:spPr>
        <a:xfrm>
          <a:off x="3008690"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In 1988, Congress began to focus a great deal of attention on dealing with noncitizens in the United States who had been convicted of crimes.</a:t>
          </a:r>
        </a:p>
      </dsp:txBody>
      <dsp:txXfrm>
        <a:off x="3008690" y="916170"/>
        <a:ext cx="2440818" cy="1464491"/>
      </dsp:txXfrm>
    </dsp:sp>
    <dsp:sp modelId="{C27FC3F8-EA03-4CD8-84F3-09BAB4DE3A02}">
      <dsp:nvSpPr>
        <dsp:cNvPr id="0" name=""/>
        <dsp:cNvSpPr/>
      </dsp:nvSpPr>
      <dsp:spPr>
        <a:xfrm>
          <a:off x="1226893" y="2378861"/>
          <a:ext cx="6004413" cy="530788"/>
        </a:xfrm>
        <a:custGeom>
          <a:avLst/>
          <a:gdLst/>
          <a:ahLst/>
          <a:cxnLst/>
          <a:rect l="0" t="0" r="0" b="0"/>
          <a:pathLst>
            <a:path>
              <a:moveTo>
                <a:pt x="6004413" y="0"/>
              </a:moveTo>
              <a:lnTo>
                <a:pt x="6004413" y="282494"/>
              </a:lnTo>
              <a:lnTo>
                <a:pt x="0" y="282494"/>
              </a:lnTo>
              <a:lnTo>
                <a:pt x="0" y="530788"/>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8334" y="2641448"/>
        <a:ext cx="301530" cy="5613"/>
      </dsp:txXfrm>
    </dsp:sp>
    <dsp:sp modelId="{7EA323F8-EF81-4B12-BCC6-34382D94F3B0}">
      <dsp:nvSpPr>
        <dsp:cNvPr id="0" name=""/>
        <dsp:cNvSpPr/>
      </dsp:nvSpPr>
      <dsp:spPr>
        <a:xfrm>
          <a:off x="6010897"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The Omnibus Anti-Drug Abuse Act of 1988 called for mandatory detention of noncitizens, including LPRs, who had been convicted of aggravated felonies.</a:t>
          </a:r>
        </a:p>
      </dsp:txBody>
      <dsp:txXfrm>
        <a:off x="6010897" y="916170"/>
        <a:ext cx="2440818" cy="1464491"/>
      </dsp:txXfrm>
    </dsp:sp>
    <dsp:sp modelId="{2FF39C76-451B-4F57-AEEE-2FEEB9A7C067}">
      <dsp:nvSpPr>
        <dsp:cNvPr id="0" name=""/>
        <dsp:cNvSpPr/>
      </dsp:nvSpPr>
      <dsp:spPr>
        <a:xfrm>
          <a:off x="2445502" y="383723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6861" y="3880149"/>
        <a:ext cx="28069" cy="5613"/>
      </dsp:txXfrm>
    </dsp:sp>
    <dsp:sp modelId="{40BB3845-05C4-4E59-BE35-80CB3AE1119A}">
      <dsp:nvSpPr>
        <dsp:cNvPr id="0" name=""/>
        <dsp:cNvSpPr/>
      </dsp:nvSpPr>
      <dsp:spPr>
        <a:xfrm>
          <a:off x="6484" y="2942049"/>
          <a:ext cx="2440818" cy="1881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dirty="0"/>
            <a:t>Laws enacted in 1990 and 1991 restored the right to prehearing release under bond for permanent residents and persons lawfully admitted to the United States who were able to show that they were not likely to abscond.</a:t>
          </a:r>
        </a:p>
      </dsp:txBody>
      <dsp:txXfrm>
        <a:off x="6484" y="2942049"/>
        <a:ext cx="2440818" cy="1881812"/>
      </dsp:txXfrm>
    </dsp:sp>
    <dsp:sp modelId="{A67CFF5B-DC43-40D7-A7A6-BC6331E8E320}">
      <dsp:nvSpPr>
        <dsp:cNvPr id="0" name=""/>
        <dsp:cNvSpPr/>
      </dsp:nvSpPr>
      <dsp:spPr>
        <a:xfrm>
          <a:off x="5447709" y="383723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9068" y="3880149"/>
        <a:ext cx="28069" cy="5613"/>
      </dsp:txXfrm>
    </dsp:sp>
    <dsp:sp modelId="{6C44D1A7-EAAB-421B-812E-610BB6E31F4A}">
      <dsp:nvSpPr>
        <dsp:cNvPr id="0" name=""/>
        <dsp:cNvSpPr/>
      </dsp:nvSpPr>
      <dsp:spPr>
        <a:xfrm>
          <a:off x="3008690" y="315071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However, in April 1996 Congress enacted the Antiterrorism and Effective Death Penalty Act of 1996 (AEDPA) which barred all noncitizens with aggravated felony or other criminal convictions from prehearing release.</a:t>
          </a:r>
        </a:p>
      </dsp:txBody>
      <dsp:txXfrm>
        <a:off x="3008690" y="3150710"/>
        <a:ext cx="2440818" cy="1464491"/>
      </dsp:txXfrm>
    </dsp:sp>
    <dsp:sp modelId="{3AD56571-935E-4452-BF10-2DD297C20684}">
      <dsp:nvSpPr>
        <dsp:cNvPr id="0" name=""/>
        <dsp:cNvSpPr/>
      </dsp:nvSpPr>
      <dsp:spPr>
        <a:xfrm>
          <a:off x="6010897" y="315071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Congressional bills passed one year later as part of IIRAIRA, however reinforced the mandatory detention statute and eliminated the possible release of lawfully admitted noncitizens with aggravated felony convictions.</a:t>
          </a:r>
        </a:p>
      </dsp:txBody>
      <dsp:txXfrm>
        <a:off x="6010897" y="3150710"/>
        <a:ext cx="2440818" cy="14644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AC22D-FDD7-46C2-9C28-CBDD6D52C435}" type="datetimeFigureOut">
              <a:rPr lang="en-US" smtClean="0"/>
              <a:pPr/>
              <a:t>9/4/2025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839B6-CA07-4C8B-AA7C-42B3E6807C64}" type="slidenum">
              <a:rPr lang="en-US" smtClean="0"/>
              <a:pPr/>
              <a:t>‹#›</a:t>
            </a:fld>
            <a:endParaRPr lang="en-US" dirty="0"/>
          </a:p>
        </p:txBody>
      </p:sp>
    </p:spTree>
    <p:extLst>
      <p:ext uri="{BB962C8B-B14F-4D97-AF65-F5344CB8AC3E}">
        <p14:creationId xmlns:p14="http://schemas.microsoft.com/office/powerpoint/2010/main" val="136040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a term of art,</a:t>
            </a:r>
            <a:r>
              <a:rPr lang="en-US" baseline="0" dirty="0"/>
              <a:t> because it may not be either a “felony” nor “aggravated” in order for INS to consider it an “aggravated felony”.</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Immigration</a:t>
            </a:r>
            <a:r>
              <a:rPr lang="en-US" baseline="0" dirty="0"/>
              <a:t> Policy.org is a very liberal organization, just FYI.</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Immigrationpolicy.org is a liberal organization</a:t>
            </a:r>
            <a:r>
              <a:rPr lang="en-US" baseline="0" dirty="0"/>
              <a:t> on the side of the noncitizens.</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LPR’s are deported for various reasons,</a:t>
            </a:r>
            <a:r>
              <a:rPr lang="en-US" baseline="0" dirty="0"/>
              <a:t> according to: http://www.lefloridien.com/immigration281.html</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Earlier,</a:t>
            </a:r>
            <a:r>
              <a:rPr lang="en-US" baseline="0" dirty="0"/>
              <a:t> the source that I used appears to hold a more liberal view on this subject matter. The main textbook we are using in Paralegal 35 appears to be a little more conservative. </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82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0C15B98-312A-438A-90FD-A969BB4003FA}"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70509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21543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17569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43475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92450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60225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52416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5700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25985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23281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53216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66983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29264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16091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8850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6197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0145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B9E0B-BC4F-4EC1-9FE9-DCE371B23150}" type="datetimeFigureOut">
              <a:rPr lang="en-US" smtClean="0"/>
              <a:pPr/>
              <a:t>9/4/2025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401959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usvisalawyers.co.uk/article13.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6.jpeg"/><Relationship Id="rId7" Type="http://schemas.openxmlformats.org/officeDocument/2006/relationships/diagramColors" Target="../diagrams/colors2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dirty="0"/>
            </a:br>
            <a:br>
              <a:rPr lang="en-US" dirty="0"/>
            </a:br>
            <a:br>
              <a:rPr lang="en-US" dirty="0"/>
            </a:br>
            <a:br>
              <a:rPr lang="en-US" dirty="0"/>
            </a:br>
            <a:r>
              <a:rPr lang="en-US" sz="4000" b="1" dirty="0"/>
              <a:t>Chapter 2</a:t>
            </a:r>
            <a:br>
              <a:rPr lang="en-US" sz="4000" b="1" dirty="0"/>
            </a:br>
            <a:r>
              <a:rPr lang="en-US" sz="4000" b="1" dirty="0"/>
              <a:t>Inadmissibility, Deportability, Waivers, and Relief from Removal</a:t>
            </a:r>
            <a:br>
              <a:rPr lang="en-US" dirty="0"/>
            </a:br>
            <a:br>
              <a:rPr lang="en-US" dirty="0"/>
            </a:br>
            <a:br>
              <a:rPr lang="en-US" dirty="0"/>
            </a:br>
            <a:br>
              <a:rPr lang="en-US" dirty="0"/>
            </a:br>
            <a:br>
              <a:rPr lang="en-US" dirty="0"/>
            </a:br>
            <a:r>
              <a:rPr lang="en-US" sz="1600" dirty="0"/>
              <a:t>Presented by (in the order featured):</a:t>
            </a:r>
            <a:br>
              <a:rPr lang="en-US" sz="1600" dirty="0"/>
            </a:br>
            <a:r>
              <a:rPr lang="en-US" sz="1600" dirty="0"/>
              <a:t>Gina Valencia, Haidy </a:t>
            </a:r>
            <a:r>
              <a:rPr lang="en-US" sz="1400" dirty="0">
                <a:effectLst/>
              </a:rPr>
              <a:t>Youseff</a:t>
            </a:r>
            <a:r>
              <a:rPr lang="en-US" sz="1600" dirty="0"/>
              <a:t>, Susan Je, and Anthony Crane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46595" y="-15832"/>
            <a:ext cx="6097405"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60419" y="0"/>
            <a:ext cx="1827609" cy="6858001"/>
            <a:chOff x="1320800" y="0"/>
            <a:chExt cx="2436813" cy="6858001"/>
          </a:xfrm>
        </p:grpSpPr>
        <p:sp>
          <p:nvSpPr>
            <p:cNvPr id="20"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extBox 1"/>
          <p:cNvSpPr txBox="1"/>
          <p:nvPr/>
        </p:nvSpPr>
        <p:spPr>
          <a:xfrm>
            <a:off x="3861774" y="1072609"/>
            <a:ext cx="4989330" cy="452264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There are several different outcomes to the inspection process, the person can be:</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lvl="4">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 Detained;</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lvl="4">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Returned quickly under “expedited removal;”</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lvl="4">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Granted “deferred inspection;”</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lvl="4">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Paroled; or</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lvl="4">
              <a:lnSpc>
                <a:spcPct val="90000"/>
              </a:lnSpc>
              <a:spcBef>
                <a:spcPct val="20000"/>
              </a:spcBef>
              <a:spcAft>
                <a:spcPts val="600"/>
              </a:spcAft>
              <a:buClr>
                <a:schemeClr val="accent1">
                  <a:lumMod val="75000"/>
                </a:schemeClr>
              </a:buClr>
              <a:buSzPct val="145000"/>
              <a:buFont typeface="Arial"/>
              <a:buChar char="•"/>
            </a:pPr>
            <a:r>
              <a:rPr lang="en-US" sz="1200">
                <a:solidFill>
                  <a:schemeClr val="bg1"/>
                </a:solidFill>
              </a:rPr>
              <a:t>Admitted</a:t>
            </a: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a:p>
            <a:pPr>
              <a:lnSpc>
                <a:spcPct val="90000"/>
              </a:lnSpc>
              <a:spcBef>
                <a:spcPct val="20000"/>
              </a:spcBef>
              <a:spcAft>
                <a:spcPts val="600"/>
              </a:spcAft>
              <a:buClr>
                <a:schemeClr val="accent1">
                  <a:lumMod val="75000"/>
                </a:schemeClr>
              </a:buClr>
              <a:buSzPct val="145000"/>
              <a:buFont typeface="Arial"/>
              <a:buChar char="•"/>
            </a:pPr>
            <a:endParaRPr lang="en-US" sz="12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4" name="TextBox 1">
            <a:extLst>
              <a:ext uri="{FF2B5EF4-FFF2-40B4-BE49-F238E27FC236}">
                <a16:creationId xmlns:a16="http://schemas.microsoft.com/office/drawing/2014/main" id="{7F96B18B-30AF-7BC2-54A7-7A138A654461}"/>
              </a:ext>
            </a:extLst>
          </p:cNvPr>
          <p:cNvGraphicFramePr/>
          <p:nvPr>
            <p:extLst>
              <p:ext uri="{D42A27DB-BD31-4B8C-83A1-F6EECF244321}">
                <p14:modId xmlns:p14="http://schemas.microsoft.com/office/powerpoint/2010/main" val="76154842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0" name="Group 5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3" name="TextBox 2"/>
          <p:cNvSpPr txBox="1"/>
          <p:nvPr/>
        </p:nvSpPr>
        <p:spPr>
          <a:xfrm>
            <a:off x="3837829" y="685801"/>
            <a:ext cx="4789439" cy="5105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A person seeking LPR status through adjustment of status, while subject to the inadmissibility grounds, will not be subject to the previous unlawful presence bar if he or she has never departed the United States.</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But if a person leaves the United States and later attempts to return or is placed in removal proceedings because the government believes that he or she was inadmissible at the time of the last admission, the person must be prepared to establish admissibility.</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If the person, after initial entry, remains in the United States, there is a presumption that his or her status is lawful, and the government will have the initial burden when challenging the person’s status.  That is once admitted, a person can be removed only through the removal process on a showing of deportability which has the opposite burden of proof compared with inadmissibility and offers more constitutional protections.</a:t>
            </a:r>
          </a:p>
          <a:p>
            <a:pPr>
              <a:lnSpc>
                <a:spcPct val="90000"/>
              </a:lnSpc>
              <a:spcBef>
                <a:spcPct val="20000"/>
              </a:spcBef>
              <a:spcAft>
                <a:spcPts val="600"/>
              </a:spcAft>
              <a:buClr>
                <a:schemeClr val="accent1">
                  <a:lumMod val="75000"/>
                </a:schemeClr>
              </a:buClr>
              <a:buSzPct val="145000"/>
              <a:buFont typeface="Arial"/>
              <a:buChar char="•"/>
            </a:pPr>
            <a:endParaRPr 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extBox 1"/>
          <p:cNvSpPr txBox="1"/>
          <p:nvPr/>
        </p:nvSpPr>
        <p:spPr>
          <a:xfrm>
            <a:off x="3837829" y="685801"/>
            <a:ext cx="4789439" cy="5105400"/>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sz="1700"/>
              <a:t>Reinstatement of removal: This regulation applies except when an individual who was previously ordered removed from the United States re-enters the country unlawfully. Such a person is not considered “admitted” and can be removed without a full removal hearing.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6" name="Rectangle 15">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9"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2"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3"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4"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26"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40E1374B-A41D-C90F-BE79-BE86F2ECC6D0}"/>
              </a:ext>
            </a:extLst>
          </p:cNvPr>
          <p:cNvGraphicFramePr/>
          <p:nvPr>
            <p:extLst>
              <p:ext uri="{D42A27DB-BD31-4B8C-83A1-F6EECF244321}">
                <p14:modId xmlns:p14="http://schemas.microsoft.com/office/powerpoint/2010/main" val="2900590195"/>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AFAD5769-1146-E11E-369A-3AA3FF2A373E}"/>
              </a:ext>
            </a:extLst>
          </p:cNvPr>
          <p:cNvGraphicFramePr/>
          <p:nvPr/>
        </p:nvGraphicFramePr>
        <p:xfrm>
          <a:off x="381000" y="381000"/>
          <a:ext cx="85344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98CB2282-FFC9-EDA7-E8DB-586DFF310EBD}"/>
              </a:ext>
            </a:extLst>
          </p:cNvPr>
          <p:cNvGraphicFramePr/>
          <p:nvPr/>
        </p:nvGraphicFramePr>
        <p:xfrm>
          <a:off x="457200" y="457200"/>
          <a:ext cx="86868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237275" y="0"/>
            <a:ext cx="797718"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87318" y="0"/>
            <a:ext cx="776288"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1"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43115" y="2587625"/>
            <a:ext cx="2020490"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3" name="Freeform: Shape 22">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2400"/>
            <a:ext cx="2034993"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txBody>
          <a:bodyPr/>
          <a:lstStyle/>
          <a:p>
            <a:endParaRPr lang="en-US"/>
          </a:p>
        </p:txBody>
      </p:sp>
      <p:sp>
        <p:nvSpPr>
          <p:cNvPr id="25" name="Freeform: Shape 24">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2363605"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txBody>
          <a:bodyPr/>
          <a:lstStyle/>
          <a:p>
            <a:endParaRPr lang="en-US"/>
          </a:p>
        </p:txBody>
      </p:sp>
      <p:sp>
        <p:nvSpPr>
          <p:cNvPr id="27" name="Freeform: Shape 26">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0297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txBody>
          <a:bodyPr/>
          <a:lstStyle/>
          <a:p>
            <a:endParaRPr lang="en-US"/>
          </a:p>
        </p:txBody>
      </p:sp>
      <p:sp>
        <p:nvSpPr>
          <p:cNvPr id="2" name="TextBox 1"/>
          <p:cNvSpPr txBox="1"/>
          <p:nvPr/>
        </p:nvSpPr>
        <p:spPr>
          <a:xfrm>
            <a:off x="2709927" y="2839605"/>
            <a:ext cx="5400177" cy="2712842"/>
          </a:xfrm>
          <a:prstGeom prst="rect">
            <a:avLst/>
          </a:prstGeom>
        </p:spPr>
        <p:txBody>
          <a:bodyPr vert="horz" lIns="91440" tIns="45720" rIns="91440" bIns="45720" rtlCol="0" anchor="t">
            <a:normAutofit/>
          </a:bodyPr>
          <a:lstStyle/>
          <a:p>
            <a:pPr>
              <a:spcBef>
                <a:spcPct val="20000"/>
              </a:spcBef>
              <a:spcAft>
                <a:spcPts val="600"/>
              </a:spcAft>
              <a:buClr>
                <a:schemeClr val="accent1">
                  <a:lumMod val="75000"/>
                </a:schemeClr>
              </a:buClr>
              <a:buSzPct val="145000"/>
              <a:buFont typeface="Arial"/>
              <a:buChar char="•"/>
            </a:pPr>
            <a:endParaRPr lang="en-US" sz="1600"/>
          </a:p>
          <a:p>
            <a:pPr>
              <a:spcBef>
                <a:spcPct val="20000"/>
              </a:spcBef>
              <a:spcAft>
                <a:spcPts val="600"/>
              </a:spcAft>
              <a:buClr>
                <a:schemeClr val="accent1">
                  <a:lumMod val="75000"/>
                </a:schemeClr>
              </a:buClr>
              <a:buSzPct val="145000"/>
              <a:buFont typeface="Arial"/>
              <a:buChar char="•"/>
            </a:pPr>
            <a:r>
              <a:rPr lang="en-US" sz="1600"/>
              <a:t>Since the enactment of the Refugee Act of 1980, the use of parole has been significant reduced.  This is one of the reasons for passage of the Refugee Act of 1980 was to regularize the admission process for refugees, which included using refugee visas instead of parole as the preferred way of dealing with a humanitarian crisis.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B2BA341B-99E7-7172-41D3-75CE94E92E56}"/>
              </a:ext>
            </a:extLst>
          </p:cNvPr>
          <p:cNvGraphicFramePr/>
          <p:nvPr>
            <p:extLst>
              <p:ext uri="{D42A27DB-BD31-4B8C-83A1-F6EECF244321}">
                <p14:modId xmlns:p14="http://schemas.microsoft.com/office/powerpoint/2010/main" val="4128040886"/>
              </p:ext>
            </p:extLst>
          </p:nvPr>
        </p:nvGraphicFramePr>
        <p:xfrm>
          <a:off x="381000" y="0"/>
          <a:ext cx="8458200" cy="574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9"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3"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5"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6"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7"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8"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4" name="Picture 3">
            <a:extLst>
              <a:ext uri="{FF2B5EF4-FFF2-40B4-BE49-F238E27FC236}">
                <a16:creationId xmlns:a16="http://schemas.microsoft.com/office/drawing/2014/main" id="{F11B27CC-5A37-554C-420C-5423CABD28A1}"/>
              </a:ext>
            </a:extLst>
          </p:cNvPr>
          <p:cNvPicPr>
            <a:picLocks noChangeAspect="1"/>
          </p:cNvPicPr>
          <p:nvPr/>
        </p:nvPicPr>
        <p:blipFill>
          <a:blip r:embed="rId3"/>
          <a:srcRect l="55312" r="23409"/>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p:cNvSpPr txBox="1"/>
          <p:nvPr/>
        </p:nvSpPr>
        <p:spPr>
          <a:xfrm>
            <a:off x="2882900" y="2048933"/>
            <a:ext cx="5744367" cy="37422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a:t>In </a:t>
            </a:r>
            <a:r>
              <a:rPr lang="en-US" i="1"/>
              <a:t>Demore v. Kim</a:t>
            </a:r>
            <a:r>
              <a:rPr lang="en-US"/>
              <a:t>, the U.S. Supreme Court heard a challenge to the mandatory detention statute by an LPR who had been in custody for six months without the benefit of a bond hearing.  The court held that Kim had not been deprived of his constitutional rights.  Kim had not had his removal hearing and the Court held that the government had a legitimate interest in holding him during the pendency.  There was a clear recognition by the Court that an LPR was entitled to constitutional protection, it held that the balance on interests weighed in favor of the government.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59"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60"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61"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62"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3"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4"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6" name="Rectangle 65">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One in a crowd">
            <a:extLst>
              <a:ext uri="{FF2B5EF4-FFF2-40B4-BE49-F238E27FC236}">
                <a16:creationId xmlns:a16="http://schemas.microsoft.com/office/drawing/2014/main" id="{E15C97B9-89DB-29B8-F5DA-7C5E9A9770CC}"/>
              </a:ext>
            </a:extLst>
          </p:cNvPr>
          <p:cNvPicPr>
            <a:picLocks noChangeAspect="1"/>
          </p:cNvPicPr>
          <p:nvPr/>
        </p:nvPicPr>
        <p:blipFill>
          <a:blip r:embed="rId3"/>
          <a:srcRect t="9091" r="9091"/>
          <a:stretch>
            <a:fillRect/>
          </a:stretch>
        </p:blipFill>
        <p:spPr>
          <a:xfrm>
            <a:off x="20" y="10"/>
            <a:ext cx="9143980" cy="6857990"/>
          </a:xfrm>
          <a:prstGeom prst="rect">
            <a:avLst/>
          </a:prstGeom>
        </p:spPr>
      </p:pic>
      <p:sp>
        <p:nvSpPr>
          <p:cNvPr id="68"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99" y="-16933"/>
            <a:ext cx="5505449"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559754" y="381000"/>
            <a:ext cx="3060699" cy="5935135"/>
          </a:xfrm>
        </p:spPr>
        <p:txBody>
          <a:bodyPr vert="horz" lIns="91440" tIns="45720" rIns="91440" bIns="45720" rtlCol="0" anchor="b">
            <a:normAutofit fontScale="90000"/>
          </a:bodyPr>
          <a:lstStyle/>
          <a:p>
            <a:pPr algn="l">
              <a:lnSpc>
                <a:spcPct val="90000"/>
              </a:lnSpc>
            </a:pPr>
            <a:br>
              <a:rPr lang="en-US" sz="12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r>
              <a:rPr lang="en-US" sz="1800" dirty="0">
                <a:solidFill>
                  <a:schemeClr val="bg1"/>
                </a:solidFill>
              </a:rPr>
              <a:t>The power to determine who is eligible for admission and who is permitted to remain in the United States is within Congress’s authority and limited only by rule of statutory interpretation.</a:t>
            </a:r>
            <a:br>
              <a:rPr lang="en-US" sz="1800" dirty="0">
                <a:solidFill>
                  <a:schemeClr val="bg1"/>
                </a:solidFill>
              </a:rPr>
            </a:br>
            <a:br>
              <a:rPr lang="en-US" sz="1800" dirty="0">
                <a:solidFill>
                  <a:schemeClr val="bg1"/>
                </a:solidFill>
              </a:rPr>
            </a:br>
            <a:r>
              <a:rPr lang="en-US" sz="1800" dirty="0">
                <a:solidFill>
                  <a:schemeClr val="bg1"/>
                </a:solidFill>
              </a:rPr>
              <a:t>Who may enter or remain in a nation reflects in part how the nation see itself.</a:t>
            </a:r>
            <a:br>
              <a:rPr lang="en-US" sz="1800" dirty="0">
                <a:solidFill>
                  <a:schemeClr val="bg1"/>
                </a:solidFill>
              </a:rPr>
            </a:br>
            <a:br>
              <a:rPr lang="en-US" sz="1800" dirty="0">
                <a:solidFill>
                  <a:schemeClr val="bg1"/>
                </a:solidFill>
              </a:rPr>
            </a:br>
            <a:r>
              <a:rPr lang="en-US" sz="1800" dirty="0">
                <a:solidFill>
                  <a:schemeClr val="bg1"/>
                </a:solidFill>
              </a:rPr>
              <a:t>Immigration rules represent what a nation will be in the future, and hence are the subject of much debate.</a:t>
            </a:r>
            <a:br>
              <a:rPr lang="en-US" sz="1800" dirty="0">
                <a:solidFill>
                  <a:schemeClr val="bg1"/>
                </a:solidFill>
              </a:rPr>
            </a:br>
            <a:br>
              <a:rPr lang="en-US" sz="1800" dirty="0">
                <a:solidFill>
                  <a:schemeClr val="bg1"/>
                </a:solidFill>
              </a:rPr>
            </a:br>
            <a:r>
              <a:rPr lang="en-US" sz="1800" dirty="0">
                <a:solidFill>
                  <a:schemeClr val="bg1"/>
                </a:solidFill>
              </a:rPr>
              <a:t>The law provides a long list of persons who either are prohibited from entering or are to be removed should their presence in the United State be discovered.</a:t>
            </a:r>
            <a:br>
              <a:rPr lang="en-US" sz="18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r>
              <a:rPr lang="en-US" sz="1200" dirty="0">
                <a:solidFill>
                  <a:schemeClr val="bg1"/>
                </a:solidFill>
              </a:rPr>
              <a:t> </a:t>
            </a:r>
          </a:p>
        </p:txBody>
      </p:sp>
      <p:grpSp>
        <p:nvGrpSpPr>
          <p:cNvPr id="70" name="Group 69">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48076" y="-4763"/>
            <a:ext cx="3761187" cy="6862763"/>
            <a:chOff x="2928938" y="-4763"/>
            <a:chExt cx="5014912" cy="6862763"/>
          </a:xfrm>
        </p:grpSpPr>
        <p:sp>
          <p:nvSpPr>
            <p:cNvPr id="71"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72"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73"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74"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5"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76"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1">
            <a:extLst>
              <a:ext uri="{FF2B5EF4-FFF2-40B4-BE49-F238E27FC236}">
                <a16:creationId xmlns:a16="http://schemas.microsoft.com/office/drawing/2014/main" id="{453E6FEE-B2D4-AB3B-3CE6-12DE46FD7681}"/>
              </a:ext>
            </a:extLst>
          </p:cNvPr>
          <p:cNvGraphicFramePr/>
          <p:nvPr/>
        </p:nvGraphicFramePr>
        <p:xfrm>
          <a:off x="304800" y="381000"/>
          <a:ext cx="8534400"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26CAD1C4-C554-71C1-BDFE-4AF23629D6BD}"/>
              </a:ext>
            </a:extLst>
          </p:cNvPr>
          <p:cNvGraphicFramePr/>
          <p:nvPr/>
        </p:nvGraphicFramePr>
        <p:xfrm>
          <a:off x="304800" y="304800"/>
          <a:ext cx="8610600" cy="572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0B244892-1D88-8AD0-6C22-6F2A149EFB7E}"/>
              </a:ext>
            </a:extLst>
          </p:cNvPr>
          <p:cNvGraphicFramePr/>
          <p:nvPr/>
        </p:nvGraphicFramePr>
        <p:xfrm>
          <a:off x="381000" y="228600"/>
          <a:ext cx="8458200" cy="517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2">
            <a:extLst>
              <a:ext uri="{FF2B5EF4-FFF2-40B4-BE49-F238E27FC236}">
                <a16:creationId xmlns:a16="http://schemas.microsoft.com/office/drawing/2014/main" id="{361370EF-7074-0F74-42D0-AA6D85101D12}"/>
              </a:ext>
            </a:extLst>
          </p:cNvPr>
          <p:cNvGraphicFramePr/>
          <p:nvPr/>
        </p:nvGraphicFramePr>
        <p:xfrm>
          <a:off x="304800" y="457200"/>
          <a:ext cx="86106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1">
            <a:extLst>
              <a:ext uri="{FF2B5EF4-FFF2-40B4-BE49-F238E27FC236}">
                <a16:creationId xmlns:a16="http://schemas.microsoft.com/office/drawing/2014/main" id="{B746B3C5-B0A4-C839-05C5-A16E454508CB}"/>
              </a:ext>
            </a:extLst>
          </p:cNvPr>
          <p:cNvGraphicFramePr/>
          <p:nvPr/>
        </p:nvGraphicFramePr>
        <p:xfrm>
          <a:off x="457200" y="457200"/>
          <a:ext cx="83820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6F4959E7-2A76-1A6E-A03D-C7F23B2A6783}"/>
              </a:ext>
            </a:extLst>
          </p:cNvPr>
          <p:cNvGraphicFramePr/>
          <p:nvPr/>
        </p:nvGraphicFramePr>
        <p:xfrm>
          <a:off x="533400" y="457200"/>
          <a:ext cx="8305800" cy="5432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EEABCBED-D699-4F45-8CD3-FFCF7B49D68A}"/>
              </a:ext>
            </a:extLst>
          </p:cNvPr>
          <p:cNvGraphicFramePr/>
          <p:nvPr/>
        </p:nvGraphicFramePr>
        <p:xfrm>
          <a:off x="457200" y="457200"/>
          <a:ext cx="81534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AF6EE2AF-7C73-F940-FB5D-6995E86FFB5E}"/>
              </a:ext>
            </a:extLst>
          </p:cNvPr>
          <p:cNvGraphicFramePr/>
          <p:nvPr/>
        </p:nvGraphicFramePr>
        <p:xfrm>
          <a:off x="533400" y="457200"/>
          <a:ext cx="83058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608E73FB-75D1-B495-7C94-40D78DF65199}"/>
              </a:ext>
            </a:extLst>
          </p:cNvPr>
          <p:cNvGraphicFramePr/>
          <p:nvPr/>
        </p:nvGraphicFramePr>
        <p:xfrm>
          <a:off x="304800" y="457200"/>
          <a:ext cx="85344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22"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4"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6"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Shape 27">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30"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 name="TextBox 2"/>
          <p:cNvSpPr txBox="1"/>
          <p:nvPr/>
        </p:nvSpPr>
        <p:spPr>
          <a:xfrm>
            <a:off x="2890838" y="2666999"/>
            <a:ext cx="5736429" cy="3124201"/>
          </a:xfrm>
          <a:prstGeom prst="rect">
            <a:avLst/>
          </a:prstGeom>
        </p:spPr>
        <p:txBody>
          <a:bodyPr vert="horz" lIns="91440" tIns="45720" rIns="91440" bIns="45720" rtlCol="0" anchor="t">
            <a:normAutofit/>
          </a:bodyPr>
          <a:lstStyle/>
          <a:p>
            <a:pPr>
              <a:spcBef>
                <a:spcPct val="20000"/>
              </a:spcBef>
              <a:spcAft>
                <a:spcPts val="600"/>
              </a:spcAft>
              <a:buClr>
                <a:schemeClr val="accent1">
                  <a:lumMod val="75000"/>
                </a:schemeClr>
              </a:buClr>
              <a:buSzPct val="145000"/>
              <a:buFont typeface="Arial"/>
              <a:buChar char="•"/>
            </a:pPr>
            <a:endParaRPr lang="en-US" sz="1700"/>
          </a:p>
          <a:p>
            <a:pPr>
              <a:spcBef>
                <a:spcPct val="20000"/>
              </a:spcBef>
              <a:spcAft>
                <a:spcPts val="600"/>
              </a:spcAft>
              <a:buClr>
                <a:schemeClr val="accent1">
                  <a:lumMod val="75000"/>
                </a:schemeClr>
              </a:buClr>
              <a:buSzPct val="145000"/>
              <a:buFont typeface="Arial"/>
              <a:buChar char="•"/>
            </a:pPr>
            <a:r>
              <a:rPr lang="en-US" sz="1700"/>
              <a:t>A person who makes out a case for credible fear is placed in a regular removal hearing and is permitted to apply for asylum, withholding of removal and Convention Against Torture protection.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TextBox 2">
            <a:extLst>
              <a:ext uri="{FF2B5EF4-FFF2-40B4-BE49-F238E27FC236}">
                <a16:creationId xmlns:a16="http://schemas.microsoft.com/office/drawing/2014/main" id="{9B44E91A-DFB7-66A2-5E65-EA1BB2992DAC}"/>
              </a:ext>
            </a:extLst>
          </p:cNvPr>
          <p:cNvGraphicFramePr/>
          <p:nvPr>
            <p:extLst>
              <p:ext uri="{D42A27DB-BD31-4B8C-83A1-F6EECF244321}">
                <p14:modId xmlns:p14="http://schemas.microsoft.com/office/powerpoint/2010/main" val="366002003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01355D4F-439D-46D1-9007-6D39B842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AACB4EA-FD87-4345-AC16-8265F95967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8" name="Freeform 6">
              <a:extLst>
                <a:ext uri="{FF2B5EF4-FFF2-40B4-BE49-F238E27FC236}">
                  <a16:creationId xmlns:a16="http://schemas.microsoft.com/office/drawing/2014/main" id="{91CE3EAB-07A7-4263-8D91-D1D36B4A6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rgbClr val="B2B2B2"/>
            </a:solidFill>
            <a:ln>
              <a:noFill/>
            </a:ln>
          </p:spPr>
          <p:txBody>
            <a:bodyPr/>
            <a:lstStyle/>
            <a:p>
              <a:endParaRPr lang="en-US"/>
            </a:p>
          </p:txBody>
        </p:sp>
        <p:sp>
          <p:nvSpPr>
            <p:cNvPr id="19" name="Freeform 7">
              <a:extLst>
                <a:ext uri="{FF2B5EF4-FFF2-40B4-BE49-F238E27FC236}">
                  <a16:creationId xmlns:a16="http://schemas.microsoft.com/office/drawing/2014/main" id="{E0A91B66-B6C6-48D2-8559-1B010D31C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solidFill>
            <a:ln>
              <a:noFill/>
            </a:ln>
          </p:spPr>
          <p:txBody>
            <a:bodyPr/>
            <a:lstStyle/>
            <a:p>
              <a:endParaRPr lang="en-US"/>
            </a:p>
          </p:txBody>
        </p:sp>
        <p:sp>
          <p:nvSpPr>
            <p:cNvPr id="20" name="Freeform 8">
              <a:extLst>
                <a:ext uri="{FF2B5EF4-FFF2-40B4-BE49-F238E27FC236}">
                  <a16:creationId xmlns:a16="http://schemas.microsoft.com/office/drawing/2014/main" id="{B61816F4-67FD-4DFC-949B-8BB34929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0A3C8AD5-353F-44A3-8D9C-B2879484C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404040"/>
            </a:solidFill>
            <a:ln>
              <a:noFill/>
            </a:ln>
          </p:spPr>
          <p:txBody>
            <a:bodyPr/>
            <a:lstStyle/>
            <a:p>
              <a:endParaRPr lang="en-US"/>
            </a:p>
          </p:txBody>
        </p:sp>
        <p:sp>
          <p:nvSpPr>
            <p:cNvPr id="22" name="Freeform 10">
              <a:extLst>
                <a:ext uri="{FF2B5EF4-FFF2-40B4-BE49-F238E27FC236}">
                  <a16:creationId xmlns:a16="http://schemas.microsoft.com/office/drawing/2014/main" id="{45C8C8DD-D701-477C-BDEB-A11E77CBE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969696"/>
            </a:solidFill>
            <a:ln>
              <a:noFill/>
            </a:ln>
          </p:spPr>
          <p:txBody>
            <a:bodyPr/>
            <a:lstStyle/>
            <a:p>
              <a:endParaRPr lang="en-US"/>
            </a:p>
          </p:txBody>
        </p:sp>
        <p:sp>
          <p:nvSpPr>
            <p:cNvPr id="23" name="Freeform 11">
              <a:extLst>
                <a:ext uri="{FF2B5EF4-FFF2-40B4-BE49-F238E27FC236}">
                  <a16:creationId xmlns:a16="http://schemas.microsoft.com/office/drawing/2014/main" id="{785FD395-5D8A-4EEC-9DFE-41A84A583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1113232" y="2666999"/>
            <a:ext cx="7514035" cy="3124201"/>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a:t>Regular Removal Hearing (RRH)</a:t>
            </a:r>
          </a:p>
          <a:p>
            <a:pPr>
              <a:lnSpc>
                <a:spcPct val="90000"/>
              </a:lnSpc>
              <a:spcBef>
                <a:spcPct val="20000"/>
              </a:spcBef>
              <a:spcAft>
                <a:spcPts val="600"/>
              </a:spcAft>
              <a:buClr>
                <a:schemeClr val="accent1">
                  <a:lumMod val="75000"/>
                </a:schemeClr>
              </a:buClr>
              <a:buSzPct val="145000"/>
              <a:buFont typeface="Arial"/>
              <a:buChar char="•"/>
            </a:pPr>
            <a:endParaRPr lang="en-US" sz="1500"/>
          </a:p>
          <a:p>
            <a:pPr>
              <a:lnSpc>
                <a:spcPct val="90000"/>
              </a:lnSpc>
              <a:spcBef>
                <a:spcPct val="20000"/>
              </a:spcBef>
              <a:spcAft>
                <a:spcPts val="600"/>
              </a:spcAft>
              <a:buClr>
                <a:schemeClr val="accent1">
                  <a:lumMod val="75000"/>
                </a:schemeClr>
              </a:buClr>
              <a:buSzPct val="145000"/>
              <a:buFont typeface="Arial"/>
              <a:buChar char="•"/>
            </a:pPr>
            <a:r>
              <a:rPr lang="en-US" sz="1500"/>
              <a:t>Procedures set forth in 8 USC Section 1229, INA Section 239</a:t>
            </a:r>
          </a:p>
          <a:p>
            <a:pPr>
              <a:lnSpc>
                <a:spcPct val="90000"/>
              </a:lnSpc>
              <a:spcBef>
                <a:spcPct val="20000"/>
              </a:spcBef>
              <a:spcAft>
                <a:spcPts val="600"/>
              </a:spcAft>
              <a:buClr>
                <a:schemeClr val="accent1">
                  <a:lumMod val="75000"/>
                </a:schemeClr>
              </a:buClr>
              <a:buSzPct val="145000"/>
              <a:buFont typeface="Arial"/>
              <a:buChar char="•"/>
            </a:pPr>
            <a:r>
              <a:rPr lang="en-US" sz="1500" u="sng"/>
              <a:t>Jurisdiction</a:t>
            </a:r>
            <a:r>
              <a:rPr lang="en-US" sz="1500"/>
              <a:t>:</a:t>
            </a:r>
          </a:p>
          <a:p>
            <a:pPr>
              <a:lnSpc>
                <a:spcPct val="90000"/>
              </a:lnSpc>
              <a:spcBef>
                <a:spcPct val="20000"/>
              </a:spcBef>
              <a:spcAft>
                <a:spcPts val="600"/>
              </a:spcAft>
              <a:buClr>
                <a:schemeClr val="accent1">
                  <a:lumMod val="75000"/>
                </a:schemeClr>
              </a:buClr>
              <a:buSzPct val="145000"/>
              <a:buFont typeface="Arial"/>
              <a:buChar char="•"/>
            </a:pPr>
            <a:r>
              <a:rPr lang="en-US" sz="1500"/>
              <a:t>    The government files a NOTICE TO APPEAR or FORM I-862</a:t>
            </a:r>
          </a:p>
          <a:p>
            <a:pPr>
              <a:lnSpc>
                <a:spcPct val="90000"/>
              </a:lnSpc>
              <a:spcBef>
                <a:spcPct val="20000"/>
              </a:spcBef>
              <a:spcAft>
                <a:spcPts val="600"/>
              </a:spcAft>
              <a:buClr>
                <a:schemeClr val="accent1">
                  <a:lumMod val="75000"/>
                </a:schemeClr>
              </a:buClr>
              <a:buSzPct val="145000"/>
              <a:buFont typeface="Arial"/>
              <a:buChar char="•"/>
            </a:pPr>
            <a:r>
              <a:rPr lang="en-US" sz="1500"/>
              <a:t>         Served by personal service, by mail, or with    respondent’s counsel</a:t>
            </a:r>
          </a:p>
          <a:p>
            <a:pPr>
              <a:lnSpc>
                <a:spcPct val="90000"/>
              </a:lnSpc>
              <a:spcBef>
                <a:spcPct val="20000"/>
              </a:spcBef>
              <a:spcAft>
                <a:spcPts val="600"/>
              </a:spcAft>
              <a:buClr>
                <a:schemeClr val="accent1">
                  <a:lumMod val="75000"/>
                </a:schemeClr>
              </a:buClr>
              <a:buSzPct val="145000"/>
              <a:buFont typeface="Arial"/>
              <a:buChar char="•"/>
            </a:pPr>
            <a:r>
              <a:rPr lang="en-US" sz="1500"/>
              <a:t>•When a person fails to appear:</a:t>
            </a:r>
          </a:p>
          <a:p>
            <a:pPr>
              <a:lnSpc>
                <a:spcPct val="90000"/>
              </a:lnSpc>
              <a:spcBef>
                <a:spcPct val="20000"/>
              </a:spcBef>
              <a:spcAft>
                <a:spcPts val="600"/>
              </a:spcAft>
              <a:buClr>
                <a:schemeClr val="accent1">
                  <a:lumMod val="75000"/>
                </a:schemeClr>
              </a:buClr>
              <a:buSzPct val="145000"/>
              <a:buFont typeface="Arial"/>
              <a:buChar char="•"/>
            </a:pPr>
            <a:r>
              <a:rPr lang="en-US" sz="1500"/>
              <a:t>       An in-absentia</a:t>
            </a:r>
            <a:r>
              <a:rPr lang="en-US" sz="1500" i="1"/>
              <a:t> hearing </a:t>
            </a:r>
            <a:r>
              <a:rPr lang="en-US" sz="1500"/>
              <a:t>can take place</a:t>
            </a:r>
          </a:p>
          <a:p>
            <a:pPr>
              <a:lnSpc>
                <a:spcPct val="90000"/>
              </a:lnSpc>
              <a:spcBef>
                <a:spcPct val="20000"/>
              </a:spcBef>
              <a:spcAft>
                <a:spcPts val="600"/>
              </a:spcAft>
              <a:buClr>
                <a:schemeClr val="accent1">
                  <a:lumMod val="75000"/>
                </a:schemeClr>
              </a:buClr>
              <a:buSzPct val="145000"/>
              <a:buFont typeface="Arial"/>
              <a:buChar char="•"/>
            </a:pPr>
            <a:r>
              <a:rPr lang="en-US" sz="1500"/>
              <a:t>             -However, this only takes place if the notice was personally served on the respondent.</a:t>
            </a:r>
          </a:p>
        </p:txBody>
      </p:sp>
    </p:spTree>
    <p:extLst>
      <p:ext uri="{BB962C8B-B14F-4D97-AF65-F5344CB8AC3E}">
        <p14:creationId xmlns:p14="http://schemas.microsoft.com/office/powerpoint/2010/main" val="259227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5" name="Rectangle 14">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7" name="Freeform: Shape 16">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20"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3861774" y="1072609"/>
            <a:ext cx="4787405" cy="452264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300"/>
              <a:t>NOTICE TO APPEAR</a:t>
            </a:r>
          </a:p>
          <a:p>
            <a:pPr>
              <a:lnSpc>
                <a:spcPct val="90000"/>
              </a:lnSpc>
              <a:spcBef>
                <a:spcPct val="20000"/>
              </a:spcBef>
              <a:spcAft>
                <a:spcPts val="600"/>
              </a:spcAft>
              <a:buClr>
                <a:schemeClr val="accent1">
                  <a:lumMod val="75000"/>
                </a:schemeClr>
              </a:buClr>
              <a:buSzPct val="145000"/>
              <a:buFont typeface="Arial"/>
              <a:buChar char="•"/>
            </a:pPr>
            <a:r>
              <a:rPr lang="en-US" sz="1300" b="1"/>
              <a:t>Language</a:t>
            </a:r>
            <a:r>
              <a:rPr lang="en-US" sz="1300"/>
              <a:t>: English</a:t>
            </a:r>
          </a:p>
          <a:p>
            <a:pPr>
              <a:lnSpc>
                <a:spcPct val="90000"/>
              </a:lnSpc>
              <a:spcBef>
                <a:spcPct val="20000"/>
              </a:spcBef>
              <a:spcAft>
                <a:spcPts val="600"/>
              </a:spcAft>
              <a:buClr>
                <a:schemeClr val="accent1">
                  <a:lumMod val="75000"/>
                </a:schemeClr>
              </a:buClr>
              <a:buSzPct val="145000"/>
              <a:buFont typeface="Arial"/>
              <a:buChar char="•"/>
            </a:pPr>
            <a:r>
              <a:rPr lang="en-US" sz="1300" u="sng"/>
              <a:t>Includes</a:t>
            </a:r>
            <a:r>
              <a:rPr lang="en-US" sz="1300"/>
              <a:t>:</a:t>
            </a:r>
          </a:p>
          <a:p>
            <a:pPr>
              <a:lnSpc>
                <a:spcPct val="90000"/>
              </a:lnSpc>
              <a:spcBef>
                <a:spcPct val="20000"/>
              </a:spcBef>
              <a:spcAft>
                <a:spcPts val="600"/>
              </a:spcAft>
              <a:buClr>
                <a:schemeClr val="accent1">
                  <a:lumMod val="75000"/>
                </a:schemeClr>
              </a:buClr>
              <a:buSzPct val="145000"/>
              <a:buFont typeface="Arial"/>
              <a:buChar char="•"/>
            </a:pPr>
            <a:r>
              <a:rPr lang="en-US" sz="1300"/>
              <a:t>Description of the nature of the proceedings;</a:t>
            </a:r>
          </a:p>
          <a:p>
            <a:pPr>
              <a:lnSpc>
                <a:spcPct val="90000"/>
              </a:lnSpc>
              <a:spcBef>
                <a:spcPct val="20000"/>
              </a:spcBef>
              <a:spcAft>
                <a:spcPts val="600"/>
              </a:spcAft>
              <a:buClr>
                <a:schemeClr val="accent1">
                  <a:lumMod val="75000"/>
                </a:schemeClr>
              </a:buClr>
              <a:buSzPct val="145000"/>
              <a:buFont typeface="Arial"/>
              <a:buChar char="•"/>
            </a:pPr>
            <a:r>
              <a:rPr lang="en-US" sz="1300"/>
              <a:t>Legal authority governing the proceedings;</a:t>
            </a:r>
          </a:p>
          <a:p>
            <a:pPr>
              <a:lnSpc>
                <a:spcPct val="90000"/>
              </a:lnSpc>
              <a:spcBef>
                <a:spcPct val="20000"/>
              </a:spcBef>
              <a:spcAft>
                <a:spcPts val="600"/>
              </a:spcAft>
              <a:buClr>
                <a:schemeClr val="accent1">
                  <a:lumMod val="75000"/>
                </a:schemeClr>
              </a:buClr>
              <a:buSzPct val="145000"/>
              <a:buFont typeface="Arial"/>
              <a:buChar char="•"/>
            </a:pPr>
            <a:r>
              <a:rPr lang="en-US" sz="1300"/>
              <a:t>Alleged violations of the law;</a:t>
            </a:r>
          </a:p>
          <a:p>
            <a:pPr>
              <a:lnSpc>
                <a:spcPct val="90000"/>
              </a:lnSpc>
              <a:spcBef>
                <a:spcPct val="20000"/>
              </a:spcBef>
              <a:spcAft>
                <a:spcPts val="600"/>
              </a:spcAft>
              <a:buClr>
                <a:schemeClr val="accent1">
                  <a:lumMod val="75000"/>
                </a:schemeClr>
              </a:buClr>
              <a:buSzPct val="145000"/>
              <a:buFont typeface="Arial"/>
              <a:buChar char="•"/>
            </a:pPr>
            <a:r>
              <a:rPr lang="en-US" sz="1300"/>
              <a:t>Specific section of the INA claimed to be violated;</a:t>
            </a:r>
          </a:p>
          <a:p>
            <a:pPr>
              <a:lnSpc>
                <a:spcPct val="90000"/>
              </a:lnSpc>
              <a:spcBef>
                <a:spcPct val="20000"/>
              </a:spcBef>
              <a:spcAft>
                <a:spcPts val="600"/>
              </a:spcAft>
              <a:buClr>
                <a:schemeClr val="accent1">
                  <a:lumMod val="75000"/>
                </a:schemeClr>
              </a:buClr>
              <a:buSzPct val="145000"/>
              <a:buFont typeface="Arial"/>
              <a:buChar char="•"/>
            </a:pPr>
            <a:r>
              <a:rPr lang="en-US" sz="1300"/>
              <a:t>Notification of the right to legal representation (at no cost to the government);</a:t>
            </a:r>
          </a:p>
          <a:p>
            <a:pPr>
              <a:lnSpc>
                <a:spcPct val="90000"/>
              </a:lnSpc>
              <a:spcBef>
                <a:spcPct val="20000"/>
              </a:spcBef>
              <a:spcAft>
                <a:spcPts val="600"/>
              </a:spcAft>
              <a:buClr>
                <a:schemeClr val="accent1">
                  <a:lumMod val="75000"/>
                </a:schemeClr>
              </a:buClr>
              <a:buSzPct val="145000"/>
              <a:buFont typeface="Arial"/>
              <a:buChar char="•"/>
            </a:pPr>
            <a:r>
              <a:rPr lang="en-US" sz="1300"/>
              <a:t>Information that a list of legal service organizations will be provided;</a:t>
            </a:r>
          </a:p>
          <a:p>
            <a:pPr>
              <a:lnSpc>
                <a:spcPct val="90000"/>
              </a:lnSpc>
              <a:spcBef>
                <a:spcPct val="20000"/>
              </a:spcBef>
              <a:spcAft>
                <a:spcPts val="600"/>
              </a:spcAft>
              <a:buClr>
                <a:schemeClr val="accent1">
                  <a:lumMod val="75000"/>
                </a:schemeClr>
              </a:buClr>
              <a:buSzPct val="145000"/>
              <a:buFont typeface="Arial"/>
              <a:buChar char="•"/>
            </a:pPr>
            <a:r>
              <a:rPr lang="en-US" sz="1300"/>
              <a:t>Requirement to notify of any change of address;</a:t>
            </a:r>
          </a:p>
          <a:p>
            <a:pPr>
              <a:lnSpc>
                <a:spcPct val="90000"/>
              </a:lnSpc>
              <a:spcBef>
                <a:spcPct val="20000"/>
              </a:spcBef>
              <a:spcAft>
                <a:spcPts val="600"/>
              </a:spcAft>
              <a:buClr>
                <a:schemeClr val="accent1">
                  <a:lumMod val="75000"/>
                </a:schemeClr>
              </a:buClr>
              <a:buSzPct val="145000"/>
              <a:buFont typeface="Arial"/>
              <a:buChar char="•"/>
            </a:pPr>
            <a:r>
              <a:rPr lang="en-US" sz="1300"/>
              <a:t>Date, time, and location of the hearing;</a:t>
            </a:r>
          </a:p>
          <a:p>
            <a:pPr>
              <a:lnSpc>
                <a:spcPct val="90000"/>
              </a:lnSpc>
              <a:spcBef>
                <a:spcPct val="20000"/>
              </a:spcBef>
              <a:spcAft>
                <a:spcPts val="600"/>
              </a:spcAft>
              <a:buClr>
                <a:schemeClr val="accent1">
                  <a:lumMod val="75000"/>
                </a:schemeClr>
              </a:buClr>
              <a:buSzPct val="145000"/>
              <a:buFont typeface="Arial"/>
              <a:buChar char="•"/>
            </a:pPr>
            <a:r>
              <a:rPr lang="en-US" sz="1300"/>
              <a:t>Consequences of failing to attend the hearing:</a:t>
            </a:r>
          </a:p>
          <a:p>
            <a:pPr>
              <a:lnSpc>
                <a:spcPct val="90000"/>
              </a:lnSpc>
              <a:spcBef>
                <a:spcPct val="20000"/>
              </a:spcBef>
              <a:spcAft>
                <a:spcPts val="600"/>
              </a:spcAft>
              <a:buClr>
                <a:schemeClr val="accent1">
                  <a:lumMod val="75000"/>
                </a:schemeClr>
              </a:buClr>
              <a:buSzPct val="145000"/>
              <a:buFont typeface="Arial"/>
              <a:buChar char="•"/>
            </a:pPr>
            <a:r>
              <a:rPr lang="en-US" sz="1300"/>
              <a:t>Removal in absentia pursuant to INA Section 240(b)(5); and</a:t>
            </a:r>
          </a:p>
          <a:p>
            <a:pPr>
              <a:lnSpc>
                <a:spcPct val="90000"/>
              </a:lnSpc>
              <a:spcBef>
                <a:spcPct val="20000"/>
              </a:spcBef>
              <a:spcAft>
                <a:spcPts val="600"/>
              </a:spcAft>
              <a:buClr>
                <a:schemeClr val="accent1">
                  <a:lumMod val="75000"/>
                </a:schemeClr>
              </a:buClr>
              <a:buSzPct val="145000"/>
              <a:buFont typeface="Arial"/>
              <a:buChar char="•"/>
            </a:pPr>
            <a:r>
              <a:rPr lang="en-US" sz="1300"/>
              <a:t>Individual’s name, alias, address, phone number, and “A” number</a:t>
            </a:r>
          </a:p>
        </p:txBody>
      </p:sp>
    </p:spTree>
    <p:extLst>
      <p:ext uri="{BB962C8B-B14F-4D97-AF65-F5344CB8AC3E}">
        <p14:creationId xmlns:p14="http://schemas.microsoft.com/office/powerpoint/2010/main" val="401641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7D40C4-2A44-4792-AB9D-E769202A27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3DBD6486-24CA-456B-9631-2911490A6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A2FF2964-4832-450E-B85C-304F27113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0B5C96AF-0E78-45E8-8B82-CF41BFB54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A940CD75-9F08-4DF1-94CB-96A2C3A43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1B35F757-0B0E-4DFC-81FA-935D070B7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380E990-0E29-4861-8CE3-F6D6FF15D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5" name="Rounded Rectangle 16">
            <a:extLst>
              <a:ext uri="{FF2B5EF4-FFF2-40B4-BE49-F238E27FC236}">
                <a16:creationId xmlns:a16="http://schemas.microsoft.com/office/drawing/2014/main" id="{027FB951-A422-4463-8A01-05812E59C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3283" y="648931"/>
            <a:ext cx="6926580" cy="521208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r="240" b="-3"/>
          <a:stretch>
            <a:fillRect/>
          </a:stretch>
        </p:blipFill>
        <p:spPr>
          <a:xfrm>
            <a:off x="1943313" y="968971"/>
            <a:ext cx="6446520" cy="4572000"/>
          </a:xfrm>
          <a:prstGeom prst="rect">
            <a:avLst/>
          </a:prstGeom>
        </p:spPr>
      </p:pic>
    </p:spTree>
    <p:extLst>
      <p:ext uri="{BB962C8B-B14F-4D97-AF65-F5344CB8AC3E}">
        <p14:creationId xmlns:p14="http://schemas.microsoft.com/office/powerpoint/2010/main" val="342303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32"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33"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34"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035"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036"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037"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039" name="Freeform: Shape 1038">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946" y="1400454"/>
            <a:ext cx="6710154" cy="40475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72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2056"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57"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58"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59"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60"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61"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063" name="Freeform: Shape 2062">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946" y="2355980"/>
            <a:ext cx="6710154" cy="21365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255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89" name="Group 3088">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090"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91"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92"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93"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94"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95"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096" name="Freeform: Shape 309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946" y="1582970"/>
            <a:ext cx="6710154" cy="36825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8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391" name="Group 1639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639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39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39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39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39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39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399" name="Rectangle 1639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01" name="Group 1640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640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40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05" name="Group 1640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640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40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40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40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41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41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6386" name="Picture 2" descr="C:\Users\Haidy\AppData\Local\Microsoft\Windows\Temporary Internet Files\Content.IE5\CXB2X0ZW\MP900305710[1].jpg"/>
          <p:cNvPicPr>
            <a:picLocks noChangeAspect="1" noChangeArrowheads="1"/>
          </p:cNvPicPr>
          <p:nvPr/>
        </p:nvPicPr>
        <p:blipFill>
          <a:blip r:embed="rId3" cstate="print">
            <a:extLst>
              <a:ext uri="{28A0092B-C50C-407E-A947-70E740481C1C}">
                <a14:useLocalDpi xmlns:a14="http://schemas.microsoft.com/office/drawing/2010/main" val="0"/>
              </a:ext>
            </a:extLst>
          </a:blip>
          <a:srcRect l="21959" r="24191"/>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47602" y="1083305"/>
            <a:ext cx="6032500" cy="4114800"/>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1">
                  <a:lumMod val="75000"/>
                </a:schemeClr>
              </a:buClr>
              <a:buSzPct val="145000"/>
              <a:buFont typeface="Arial"/>
              <a:buChar char="•"/>
            </a:pPr>
            <a:r>
              <a:rPr lang="en-US" sz="1600" b="1" dirty="0"/>
              <a:t>Summary Removal for Non-LPR Aggravated Felons</a:t>
            </a:r>
            <a:endParaRPr lang="en-US" sz="1600" dirty="0"/>
          </a:p>
          <a:p>
            <a:pPr>
              <a:lnSpc>
                <a:spcPct val="90000"/>
              </a:lnSpc>
              <a:spcBef>
                <a:spcPct val="20000"/>
              </a:spcBef>
              <a:spcAft>
                <a:spcPts val="600"/>
              </a:spcAft>
              <a:buClr>
                <a:schemeClr val="accent1">
                  <a:lumMod val="75000"/>
                </a:schemeClr>
              </a:buClr>
              <a:buSzPct val="145000"/>
              <a:buFont typeface="Arial"/>
              <a:buChar char="•"/>
            </a:pPr>
            <a:r>
              <a:rPr lang="en-US" sz="1600" dirty="0"/>
              <a:t>Under 8 USC Section 1228(b), INA Section 238(b) procedure used for those who are not Lawful Permanent Residents (green cards) and who are deportable for aggravated felonies.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Presented to a DHS Officer</a:t>
            </a:r>
          </a:p>
          <a:p>
            <a:pPr marR="0" lvl="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Respondent is served with a notice</a:t>
            </a:r>
          </a:p>
          <a:p>
            <a:pPr marL="457200" marR="0">
              <a:lnSpc>
                <a:spcPct val="90000"/>
              </a:lnSpc>
              <a:spcBef>
                <a:spcPct val="20000"/>
              </a:spcBef>
              <a:spcAft>
                <a:spcPts val="600"/>
              </a:spcAft>
              <a:buClr>
                <a:schemeClr val="accent1">
                  <a:lumMod val="75000"/>
                </a:schemeClr>
              </a:buClr>
              <a:buSzPct val="145000"/>
              <a:buFont typeface="Arial"/>
              <a:buChar char="•"/>
            </a:pPr>
            <a:r>
              <a:rPr lang="en-US" sz="1600" dirty="0"/>
              <a:t>   Has 10 days to respond</a:t>
            </a:r>
          </a:p>
          <a:p>
            <a:pPr marL="457200" marR="0">
              <a:lnSpc>
                <a:spcPct val="90000"/>
              </a:lnSpc>
              <a:spcBef>
                <a:spcPct val="20000"/>
              </a:spcBef>
              <a:spcAft>
                <a:spcPts val="600"/>
              </a:spcAft>
              <a:buClr>
                <a:schemeClr val="accent1">
                  <a:lumMod val="75000"/>
                </a:schemeClr>
              </a:buClr>
              <a:buSzPct val="145000"/>
              <a:buFont typeface="Arial"/>
              <a:buChar char="•"/>
            </a:pPr>
            <a:r>
              <a:rPr lang="en-US" sz="1600" dirty="0"/>
              <a:t>       -inspect the evidence and answer the charges</a:t>
            </a:r>
          </a:p>
          <a:p>
            <a:pPr marL="457200" marR="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Proceedings do not have to be translated into respondent’s language</a:t>
            </a:r>
          </a:p>
          <a:p>
            <a:pPr marR="0" lvl="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Only relief accepted is under the Convention Against Torture</a:t>
            </a:r>
          </a:p>
        </p:txBody>
      </p:sp>
    </p:spTree>
    <p:extLst>
      <p:ext uri="{BB962C8B-B14F-4D97-AF65-F5344CB8AC3E}">
        <p14:creationId xmlns:p14="http://schemas.microsoft.com/office/powerpoint/2010/main" val="3513964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367" name="Group 15366">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5368"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369"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370"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371"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372"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373"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375" name="Rectangle 1537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77" name="Group 1537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537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37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81" name="Group 1538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538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38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38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38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38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38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5362" name="Picture 2" descr="C:\Users\Haidy\AppData\Local\Microsoft\Windows\Temporary Internet Files\Content.IE5\HSAHNZUV\MP900442320[1].jpg"/>
          <p:cNvPicPr>
            <a:picLocks noChangeAspect="1" noChangeArrowheads="1"/>
          </p:cNvPicPr>
          <p:nvPr/>
        </p:nvPicPr>
        <p:blipFill>
          <a:blip r:embed="rId3" cstate="print">
            <a:extLst>
              <a:ext uri="{28A0092B-C50C-407E-A947-70E740481C1C}">
                <a14:useLocalDpi xmlns:a14="http://schemas.microsoft.com/office/drawing/2010/main" val="0"/>
              </a:ext>
            </a:extLst>
          </a:blip>
          <a:srcRect l="13379" r="29772" b="-1"/>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927375" y="838200"/>
            <a:ext cx="6071504" cy="444563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dirty="0"/>
              <a:t>Terrorist Removal Hearing</a:t>
            </a:r>
            <a:endParaRPr lang="en-US" sz="1400" dirty="0"/>
          </a:p>
          <a:p>
            <a:pPr>
              <a:lnSpc>
                <a:spcPct val="90000"/>
              </a:lnSpc>
              <a:spcBef>
                <a:spcPct val="20000"/>
              </a:spcBef>
              <a:spcAft>
                <a:spcPts val="600"/>
              </a:spcAft>
              <a:buClr>
                <a:schemeClr val="accent1">
                  <a:lumMod val="75000"/>
                </a:schemeClr>
              </a:buClr>
              <a:buSzPct val="145000"/>
              <a:buFont typeface="Arial"/>
              <a:buChar char="•"/>
            </a:pPr>
            <a:r>
              <a:rPr lang="en-US" sz="1400" dirty="0"/>
              <a:t>   Under AEDPA –</a:t>
            </a:r>
          </a:p>
          <a:p>
            <a:pPr>
              <a:lnSpc>
                <a:spcPct val="90000"/>
              </a:lnSpc>
              <a:spcBef>
                <a:spcPct val="20000"/>
              </a:spcBef>
              <a:spcAft>
                <a:spcPts val="600"/>
              </a:spcAft>
              <a:buClr>
                <a:schemeClr val="accent1">
                  <a:lumMod val="75000"/>
                </a:schemeClr>
              </a:buClr>
              <a:buSzPct val="145000"/>
              <a:buFont typeface="Arial"/>
              <a:buChar char="•"/>
            </a:pPr>
            <a:r>
              <a:rPr lang="en-US" sz="1400" dirty="0"/>
              <a:t>               Congress created special procedure for removal of foreign terrorists</a:t>
            </a:r>
          </a:p>
          <a:p>
            <a:pPr>
              <a:lnSpc>
                <a:spcPct val="90000"/>
              </a:lnSpc>
              <a:spcBef>
                <a:spcPct val="20000"/>
              </a:spcBef>
              <a:spcAft>
                <a:spcPts val="600"/>
              </a:spcAft>
              <a:buClr>
                <a:schemeClr val="accent1">
                  <a:lumMod val="75000"/>
                </a:schemeClr>
              </a:buClr>
              <a:buSzPct val="145000"/>
              <a:buFont typeface="Arial"/>
              <a:buChar char="•"/>
            </a:pPr>
            <a:r>
              <a:rPr lang="en-US" sz="1400" u="sng" dirty="0"/>
              <a:t>Foreign terrorists:</a:t>
            </a:r>
            <a:endParaRPr lang="en-US" sz="1400" dirty="0"/>
          </a:p>
          <a:p>
            <a:pPr>
              <a:lnSpc>
                <a:spcPct val="90000"/>
              </a:lnSpc>
              <a:spcBef>
                <a:spcPct val="20000"/>
              </a:spcBef>
              <a:spcAft>
                <a:spcPts val="600"/>
              </a:spcAft>
              <a:buClr>
                <a:schemeClr val="accent1">
                  <a:lumMod val="75000"/>
                </a:schemeClr>
              </a:buClr>
              <a:buSzPct val="145000"/>
              <a:buFont typeface="Arial"/>
              <a:buChar char="•"/>
            </a:pPr>
            <a:r>
              <a:rPr lang="en-US" sz="1400" dirty="0"/>
              <a:t>   Persons who have engaged in, or are engaged in, or after admission engage in a terrorist activity (8 USC Section 1227(a)(4)(B)(iii); INA Section 237(a)(4)(B)(iii)).</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Special Court only for terrorism cases</a:t>
            </a:r>
          </a:p>
          <a:p>
            <a:pPr marL="457200" marR="0">
              <a:lnSpc>
                <a:spcPct val="90000"/>
              </a:lnSpc>
              <a:spcBef>
                <a:spcPct val="20000"/>
              </a:spcBef>
              <a:spcAft>
                <a:spcPts val="600"/>
              </a:spcAft>
              <a:buClr>
                <a:schemeClr val="accent1">
                  <a:lumMod val="75000"/>
                </a:schemeClr>
              </a:buClr>
              <a:buSzPct val="145000"/>
              <a:buFont typeface="Arial"/>
              <a:buChar char="•"/>
            </a:pPr>
            <a:r>
              <a:rPr lang="en-US" sz="1400" dirty="0"/>
              <a:t>    Composed of five federal district court judges;</a:t>
            </a:r>
          </a:p>
          <a:p>
            <a:pPr marL="457200" marR="0">
              <a:lnSpc>
                <a:spcPct val="90000"/>
              </a:lnSpc>
              <a:spcBef>
                <a:spcPct val="20000"/>
              </a:spcBef>
              <a:spcAft>
                <a:spcPts val="600"/>
              </a:spcAft>
              <a:buClr>
                <a:schemeClr val="accent1">
                  <a:lumMod val="75000"/>
                </a:schemeClr>
              </a:buClr>
              <a:buSzPct val="145000"/>
              <a:buFont typeface="Arial"/>
              <a:buChar char="•"/>
            </a:pPr>
            <a:r>
              <a:rPr lang="en-US" sz="1400" dirty="0"/>
              <a:t>         Appointed by the Chief Justice of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Proceedings of Terrorist Removal</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Government files a petition</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    Stating the facts;</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Circumstance of probable case;</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Reasons for removal for purposes of national security</a:t>
            </a:r>
            <a:endParaRPr lang="en-US" sz="1100" dirty="0"/>
          </a:p>
        </p:txBody>
      </p:sp>
    </p:spTree>
    <p:extLst>
      <p:ext uri="{BB962C8B-B14F-4D97-AF65-F5344CB8AC3E}">
        <p14:creationId xmlns:p14="http://schemas.microsoft.com/office/powerpoint/2010/main" val="39152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319" name="Group 1331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332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32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332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32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32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32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3314" name="Picture 2" descr="C:\Users\Haidy\AppData\Local\Microsoft\Windows\Temporary Internet Files\Content.IE5\51O0OJ6A\MP900400353[1].jpg"/>
          <p:cNvPicPr>
            <a:picLocks noChangeAspect="1" noChangeArrowheads="1"/>
          </p:cNvPicPr>
          <p:nvPr/>
        </p:nvPicPr>
        <p:blipFill>
          <a:blip r:embed="rId3" cstate="print">
            <a:extLst>
              <a:ext uri="{28A0092B-C50C-407E-A947-70E740481C1C}">
                <a14:useLocalDpi xmlns:a14="http://schemas.microsoft.com/office/drawing/2010/main" val="0"/>
              </a:ext>
            </a:extLst>
          </a:blip>
          <a:srcRect l="14001" r="51968"/>
          <a:stretch>
            <a:fillRect/>
          </a:stretch>
        </p:blipFill>
        <p:spPr bwMode="auto">
          <a:xfrm>
            <a:off x="1230765" y="1069522"/>
            <a:ext cx="2326821"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939610" y="1219200"/>
            <a:ext cx="4861490"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TRH continue….</a:t>
            </a:r>
          </a:p>
          <a:p>
            <a:pPr>
              <a:lnSpc>
                <a:spcPct val="90000"/>
              </a:lnSpc>
              <a:spcBef>
                <a:spcPct val="20000"/>
              </a:spcBef>
              <a:spcAft>
                <a:spcPts val="600"/>
              </a:spcAft>
              <a:buClr>
                <a:schemeClr val="accent1">
                  <a:lumMod val="75000"/>
                </a:schemeClr>
              </a:buClr>
              <a:buSzPct val="145000"/>
              <a:buFont typeface="Arial"/>
              <a:buChar char="•"/>
            </a:pPr>
            <a:r>
              <a:rPr lang="en-US" sz="1500" b="1" i="1" u="sng" dirty="0"/>
              <a:t>Are there appeals?</a:t>
            </a:r>
            <a:endParaRPr lang="en-US" sz="1500" b="1" i="1" dirty="0"/>
          </a:p>
          <a:p>
            <a:pPr>
              <a:lnSpc>
                <a:spcPct val="90000"/>
              </a:lnSpc>
              <a:spcBef>
                <a:spcPct val="20000"/>
              </a:spcBef>
              <a:spcAft>
                <a:spcPts val="600"/>
              </a:spcAft>
              <a:buClr>
                <a:schemeClr val="accent1">
                  <a:lumMod val="75000"/>
                </a:schemeClr>
              </a:buClr>
              <a:buSzPct val="145000"/>
              <a:buFont typeface="Arial"/>
              <a:buChar char="•"/>
            </a:pPr>
            <a:r>
              <a:rPr lang="en-US" sz="1500" dirty="0"/>
              <a:t>   Both the government and the accused may appeal.</a:t>
            </a:r>
          </a:p>
          <a:p>
            <a:pPr>
              <a:lnSpc>
                <a:spcPct val="90000"/>
              </a:lnSpc>
              <a:spcBef>
                <a:spcPct val="20000"/>
              </a:spcBef>
              <a:spcAft>
                <a:spcPts val="600"/>
              </a:spcAft>
              <a:buClr>
                <a:schemeClr val="accent1">
                  <a:lumMod val="75000"/>
                </a:schemeClr>
              </a:buClr>
              <a:buSzPct val="145000"/>
              <a:buFont typeface="Arial"/>
              <a:buChar char="•"/>
            </a:pPr>
            <a:r>
              <a:rPr lang="en-US" sz="1500" dirty="0"/>
              <a:t>Appealed to U.S. Court of Appeals for the D.C. Circuit</a:t>
            </a:r>
          </a:p>
          <a:p>
            <a:pPr>
              <a:lnSpc>
                <a:spcPct val="90000"/>
              </a:lnSpc>
              <a:spcBef>
                <a:spcPct val="20000"/>
              </a:spcBef>
              <a:spcAft>
                <a:spcPts val="600"/>
              </a:spcAft>
              <a:buClr>
                <a:schemeClr val="accent1">
                  <a:lumMod val="75000"/>
                </a:schemeClr>
              </a:buClr>
              <a:buSzPct val="145000"/>
              <a:buFont typeface="Arial"/>
              <a:buChar char="•"/>
            </a:pPr>
            <a:r>
              <a:rPr lang="en-US" sz="1500" dirty="0"/>
              <a:t>       Within 20 days of the order of removal</a:t>
            </a:r>
          </a:p>
          <a:p>
            <a:pPr>
              <a:lnSpc>
                <a:spcPct val="90000"/>
              </a:lnSpc>
              <a:spcBef>
                <a:spcPct val="20000"/>
              </a:spcBef>
              <a:spcAft>
                <a:spcPts val="600"/>
              </a:spcAft>
              <a:buClr>
                <a:schemeClr val="accent1">
                  <a:lumMod val="75000"/>
                </a:schemeClr>
              </a:buClr>
              <a:buSzPct val="145000"/>
              <a:buFont typeface="Arial"/>
              <a:buChar char="•"/>
            </a:pPr>
            <a:r>
              <a:rPr lang="en-US" sz="1500" dirty="0"/>
              <a:t>Appellate Court must make a decision within 60 days based on record of court and briefs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Questions of law reviewed de novo (as if no prior cases reviewed);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Findings of facts set aside only if there are “clearly erroneous” (8 USC Section 1535(a)(3); INA Section 505(a)(3))</a:t>
            </a:r>
          </a:p>
          <a:p>
            <a:pPr>
              <a:lnSpc>
                <a:spcPct val="90000"/>
              </a:lnSpc>
              <a:spcBef>
                <a:spcPct val="20000"/>
              </a:spcBef>
              <a:spcAft>
                <a:spcPts val="600"/>
              </a:spcAft>
              <a:buClr>
                <a:schemeClr val="accent1">
                  <a:lumMod val="75000"/>
                </a:schemeClr>
              </a:buClr>
              <a:buSzPct val="145000"/>
              <a:buFont typeface="Arial"/>
              <a:buChar char="•"/>
            </a:pPr>
            <a:r>
              <a:rPr lang="en-US" sz="1500" dirty="0"/>
              <a:t>During the appeal the respondent may not be deported.</a:t>
            </a:r>
          </a:p>
        </p:txBody>
      </p:sp>
    </p:spTree>
    <p:extLst>
      <p:ext uri="{BB962C8B-B14F-4D97-AF65-F5344CB8AC3E}">
        <p14:creationId xmlns:p14="http://schemas.microsoft.com/office/powerpoint/2010/main" val="389856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328" name="Group 1232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232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33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33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33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33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233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2290" name="Picture 2" descr="C:\Users\Haidy\AppData\Local\Microsoft\Windows\Temporary Internet Files\Content.IE5\CXB2X0ZW\MP900442382[1].jpg"/>
          <p:cNvPicPr>
            <a:picLocks noChangeAspect="1" noChangeArrowheads="1"/>
          </p:cNvPicPr>
          <p:nvPr/>
        </p:nvPicPr>
        <p:blipFill>
          <a:blip r:embed="rId3" cstate="print">
            <a:extLst>
              <a:ext uri="{28A0092B-C50C-407E-A947-70E740481C1C}">
                <a14:useLocalDpi xmlns:a14="http://schemas.microsoft.com/office/drawing/2010/main" val="0"/>
              </a:ext>
            </a:extLst>
          </a:blip>
          <a:srcRect l="26585" r="44992" b="2"/>
          <a:stretch>
            <a:fillRect/>
          </a:stretch>
        </p:blipFill>
        <p:spPr bwMode="auto">
          <a:xfrm>
            <a:off x="1230765" y="1069522"/>
            <a:ext cx="2326821" cy="4563836"/>
          </a:xfrm>
          <a:prstGeom prst="roundRect">
            <a:avLst>
              <a:gd name="adj" fmla="val 4380"/>
            </a:avLst>
          </a:prstGeom>
          <a:solidFill>
            <a:srgbClr val="FFFFFF">
              <a:shade val="85000"/>
            </a:srgbClr>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Rectangle 1"/>
          <p:cNvSpPr/>
          <p:nvPr/>
        </p:nvSpPr>
        <p:spPr>
          <a:xfrm>
            <a:off x="3810000" y="1295400"/>
            <a:ext cx="4861490"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700" b="1"/>
              <a:t>Grounds of Inadmissibility / Deportability and Waivers</a:t>
            </a:r>
            <a:endParaRPr lang="en-US" sz="170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700"/>
              <a:t>Waivers sought</a:t>
            </a:r>
          </a:p>
          <a:p>
            <a:pPr marL="457200" marR="0">
              <a:lnSpc>
                <a:spcPct val="90000"/>
              </a:lnSpc>
              <a:spcBef>
                <a:spcPct val="20000"/>
              </a:spcBef>
              <a:spcAft>
                <a:spcPts val="600"/>
              </a:spcAft>
              <a:buClr>
                <a:schemeClr val="accent1">
                  <a:lumMod val="75000"/>
                </a:schemeClr>
              </a:buClr>
              <a:buSzPct val="145000"/>
              <a:buFont typeface="Arial"/>
              <a:buChar char="•"/>
            </a:pPr>
            <a:r>
              <a:rPr lang="en-US" sz="1700"/>
              <a:t>+ When a ground of inadmissibility or deportability arise </a:t>
            </a:r>
          </a:p>
          <a:p>
            <a:pPr marL="457200" marR="0">
              <a:lnSpc>
                <a:spcPct val="90000"/>
              </a:lnSpc>
              <a:spcBef>
                <a:spcPct val="20000"/>
              </a:spcBef>
              <a:spcAft>
                <a:spcPts val="600"/>
              </a:spcAft>
              <a:buClr>
                <a:schemeClr val="accent1">
                  <a:lumMod val="75000"/>
                </a:schemeClr>
              </a:buClr>
              <a:buSzPct val="145000"/>
              <a:buFont typeface="Arial"/>
              <a:buChar char="•"/>
            </a:pPr>
            <a:r>
              <a:rPr lang="en-US" sz="1700"/>
              <a:t>+ Including while in removal proceedings</a:t>
            </a:r>
          </a:p>
          <a:p>
            <a:pPr marL="457200" marR="0">
              <a:lnSpc>
                <a:spcPct val="90000"/>
              </a:lnSpc>
              <a:spcBef>
                <a:spcPct val="20000"/>
              </a:spcBef>
              <a:spcAft>
                <a:spcPts val="600"/>
              </a:spcAft>
              <a:buClr>
                <a:schemeClr val="accent1">
                  <a:lumMod val="75000"/>
                </a:schemeClr>
              </a:buClr>
              <a:buSzPct val="145000"/>
              <a:buFont typeface="Arial"/>
              <a:buChar char="•"/>
            </a:pPr>
            <a:endParaRPr lang="en-US" sz="1700"/>
          </a:p>
          <a:p>
            <a:pPr marL="457200" marR="0">
              <a:lnSpc>
                <a:spcPct val="90000"/>
              </a:lnSpc>
              <a:spcBef>
                <a:spcPct val="20000"/>
              </a:spcBef>
              <a:spcAft>
                <a:spcPts val="600"/>
              </a:spcAft>
              <a:buClr>
                <a:schemeClr val="accent1">
                  <a:lumMod val="75000"/>
                </a:schemeClr>
              </a:buClr>
              <a:buSzPct val="145000"/>
              <a:buFont typeface="Arial"/>
              <a:buChar char="•"/>
            </a:pPr>
            <a:r>
              <a:rPr lang="en-US" sz="1700" b="1" u="sng"/>
              <a:t>Example:</a:t>
            </a:r>
          </a:p>
          <a:p>
            <a:pPr marL="457200" marR="0">
              <a:lnSpc>
                <a:spcPct val="90000"/>
              </a:lnSpc>
              <a:spcBef>
                <a:spcPct val="20000"/>
              </a:spcBef>
              <a:spcAft>
                <a:spcPts val="600"/>
              </a:spcAft>
              <a:buClr>
                <a:schemeClr val="accent1">
                  <a:lumMod val="75000"/>
                </a:schemeClr>
              </a:buClr>
              <a:buSzPct val="145000"/>
              <a:buFont typeface="Arial"/>
              <a:buChar char="•"/>
            </a:pPr>
            <a:r>
              <a:rPr lang="en-US" sz="1700"/>
              <a:t>  Applicant seeking visa overseas may seek a waiver of a relevant ground of inadmissibility.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700"/>
              <a:t>Relief from removal only sought from Immigration Judge in a removal hearing</a:t>
            </a:r>
          </a:p>
        </p:txBody>
      </p:sp>
    </p:spTree>
    <p:extLst>
      <p:ext uri="{BB962C8B-B14F-4D97-AF65-F5344CB8AC3E}">
        <p14:creationId xmlns:p14="http://schemas.microsoft.com/office/powerpoint/2010/main" val="210413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4" name="TextBox 1">
            <a:extLst>
              <a:ext uri="{FF2B5EF4-FFF2-40B4-BE49-F238E27FC236}">
                <a16:creationId xmlns:a16="http://schemas.microsoft.com/office/drawing/2014/main" id="{28C3C5F3-F902-A93F-AAF6-75908EFA16CF}"/>
              </a:ext>
            </a:extLst>
          </p:cNvPr>
          <p:cNvGraphicFramePr/>
          <p:nvPr>
            <p:extLst>
              <p:ext uri="{D42A27DB-BD31-4B8C-83A1-F6EECF244321}">
                <p14:modId xmlns:p14="http://schemas.microsoft.com/office/powerpoint/2010/main" val="671428347"/>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271" name="Group 1127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27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27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27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27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127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127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1266" name="Picture 2" descr="C:\Users\Haidy\AppData\Local\Microsoft\Windows\Temporary Internet Files\Content.IE5\51O0OJ6A\MP900402585[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070162"/>
            <a:ext cx="2724591" cy="27245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524017" y="1295400"/>
            <a:ext cx="4995068" cy="3793067"/>
          </a:xfrm>
          <a:prstGeom prst="rect">
            <a:avLst/>
          </a:prstGeom>
        </p:spPr>
        <p:txBody>
          <a:bodyPr vert="horz" lIns="91440" tIns="45720" rIns="91440" bIns="45720" rtlCol="0" anchor="ctr">
            <a:normAutofit/>
          </a:bodyPr>
          <a:lstStyle/>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Criteria to exercise discretion requires balancing positive and negative factors</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 </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u="sng" dirty="0"/>
              <a:t>Criteria of Positive Factors:</a:t>
            </a:r>
            <a:endParaRPr lang="en-US" sz="14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person’s family ties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How long the person has lived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evidence of hardship that the person or the person’s family will experience because of separation</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person’s employment</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Property or business ties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Value, service, and ties to the community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Evidence of good moral character before, and especially following, the disqualifying event</a:t>
            </a:r>
          </a:p>
        </p:txBody>
      </p:sp>
    </p:spTree>
    <p:extLst>
      <p:ext uri="{BB962C8B-B14F-4D97-AF65-F5344CB8AC3E}">
        <p14:creationId xmlns:p14="http://schemas.microsoft.com/office/powerpoint/2010/main" val="20876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3837829" y="685801"/>
            <a:ext cx="4789439" cy="5105400"/>
          </a:xfrm>
          <a:prstGeom prst="rect">
            <a:avLst/>
          </a:prstGeom>
        </p:spPr>
        <p:txBody>
          <a:bodyPr vert="horz" lIns="91440" tIns="45720" rIns="91440" bIns="45720" rtlCol="0" anchor="ctr">
            <a:normAutofit/>
          </a:bodyPr>
          <a:lstStyle/>
          <a:p>
            <a:pPr marL="342900" marR="0" lvl="0" indent="-342900">
              <a:spcBef>
                <a:spcPct val="20000"/>
              </a:spcBef>
              <a:spcAft>
                <a:spcPts val="600"/>
              </a:spcAft>
              <a:buClr>
                <a:schemeClr val="accent1">
                  <a:lumMod val="75000"/>
                </a:schemeClr>
              </a:buClr>
              <a:buSzPct val="145000"/>
              <a:buFont typeface="Arial"/>
              <a:buChar char="•"/>
            </a:pPr>
            <a:r>
              <a:rPr lang="en-US" sz="1700" u="sng"/>
              <a:t>Criteria of Negative Factors:</a:t>
            </a:r>
            <a:endParaRPr lang="en-US" sz="1700"/>
          </a:p>
          <a:p>
            <a:pPr marL="342900" marR="0" lvl="0" indent="-342900">
              <a:spcBef>
                <a:spcPct val="20000"/>
              </a:spcBef>
              <a:spcAft>
                <a:spcPts val="600"/>
              </a:spcAft>
              <a:buClr>
                <a:schemeClr val="accent1">
                  <a:lumMod val="75000"/>
                </a:schemeClr>
              </a:buClr>
              <a:buSzPct val="145000"/>
              <a:buFont typeface="Arial"/>
              <a:buChar char="•"/>
            </a:pPr>
            <a:r>
              <a:rPr lang="en-US" sz="1700"/>
              <a:t>The egregiousness of the underlying circumstances</a:t>
            </a:r>
          </a:p>
          <a:p>
            <a:pPr marL="342900" marR="0" lvl="0" indent="-342900">
              <a:spcBef>
                <a:spcPct val="20000"/>
              </a:spcBef>
              <a:spcAft>
                <a:spcPts val="600"/>
              </a:spcAft>
              <a:buClr>
                <a:schemeClr val="accent1">
                  <a:lumMod val="75000"/>
                </a:schemeClr>
              </a:buClr>
              <a:buSzPct val="145000"/>
              <a:buFont typeface="Arial"/>
              <a:buChar char="•"/>
            </a:pPr>
            <a:r>
              <a:rPr lang="en-US" sz="1700"/>
              <a:t>The nature, seriousness, and recurrence of any criminal record</a:t>
            </a:r>
          </a:p>
          <a:p>
            <a:pPr marL="342900" marR="0" lvl="0" indent="-342900">
              <a:spcBef>
                <a:spcPct val="20000"/>
              </a:spcBef>
              <a:spcAft>
                <a:spcPts val="600"/>
              </a:spcAft>
              <a:buClr>
                <a:schemeClr val="accent1">
                  <a:lumMod val="75000"/>
                </a:schemeClr>
              </a:buClr>
              <a:buSzPct val="145000"/>
              <a:buFont typeface="Arial"/>
              <a:buChar char="•"/>
            </a:pPr>
            <a:r>
              <a:rPr lang="en-US" sz="1700"/>
              <a:t>Other evidence of bad moral character or undesirability for permanent residency</a:t>
            </a:r>
          </a:p>
        </p:txBody>
      </p:sp>
    </p:spTree>
    <p:extLst>
      <p:ext uri="{BB962C8B-B14F-4D97-AF65-F5344CB8AC3E}">
        <p14:creationId xmlns:p14="http://schemas.microsoft.com/office/powerpoint/2010/main" val="196107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231" name="Group 923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23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23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923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923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923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23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9218" name="Picture 2" descr="C:\Users\Haidy\AppData\Local\Microsoft\Windows\Temporary Internet Files\Content.IE5\HSAHNZUV\MP900049577[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516004"/>
            <a:ext cx="2724591" cy="183290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1295400"/>
            <a:ext cx="4995068"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Waiver Procedure</a:t>
            </a: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Waiver issue comes up at the formal visa interview for nonimmigrant or immigrant visa.</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Problems occur for reason of U.S. Citizenship and Immigration Services (USCIS) not the U.S. Department of State (DOS) consular officer have jurisdiction to decide the waiver.</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Waiver used in different cases: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Person seeking admission = waiver apparent upon inspection at the port of entry.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Removal proceedings = Explored with Immigration Judge</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Adjustment of Status = decided at the time of Interview</a:t>
            </a:r>
          </a:p>
        </p:txBody>
      </p:sp>
    </p:spTree>
    <p:extLst>
      <p:ext uri="{BB962C8B-B14F-4D97-AF65-F5344CB8AC3E}">
        <p14:creationId xmlns:p14="http://schemas.microsoft.com/office/powerpoint/2010/main" val="3885990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111" name="Group 411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411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1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11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11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11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11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4098" name="Picture 2" descr="C:\Users\Haidy\AppData\Local\Microsoft\Windows\Temporary Internet Files\Content.IE5\51O0OJ6A\MP90044227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525912"/>
            <a:ext cx="2724591" cy="181309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769618" y="1420058"/>
            <a:ext cx="4995068"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Health-Related Grounds</a:t>
            </a:r>
            <a:endParaRPr lang="en-US" sz="1500" dirty="0"/>
          </a:p>
          <a:p>
            <a:pPr>
              <a:lnSpc>
                <a:spcPct val="90000"/>
              </a:lnSpc>
              <a:spcBef>
                <a:spcPct val="20000"/>
              </a:spcBef>
              <a:spcAft>
                <a:spcPts val="600"/>
              </a:spcAft>
              <a:buClr>
                <a:schemeClr val="accent1">
                  <a:lumMod val="75000"/>
                </a:schemeClr>
              </a:buClr>
              <a:buSzPct val="145000"/>
              <a:buFont typeface="Arial"/>
              <a:buChar char="•"/>
            </a:pPr>
            <a:r>
              <a:rPr lang="en-US" sz="1500" dirty="0"/>
              <a:t>  Inadmissible pursuant to the health-related grounds </a:t>
            </a:r>
          </a:p>
          <a:p>
            <a:pPr>
              <a:lnSpc>
                <a:spcPct val="90000"/>
              </a:lnSpc>
              <a:spcBef>
                <a:spcPct val="20000"/>
              </a:spcBef>
              <a:spcAft>
                <a:spcPts val="600"/>
              </a:spcAft>
              <a:buClr>
                <a:schemeClr val="accent1">
                  <a:lumMod val="75000"/>
                </a:schemeClr>
              </a:buClr>
              <a:buSzPct val="145000"/>
              <a:buFont typeface="Arial"/>
              <a:buChar char="•"/>
            </a:pPr>
            <a:r>
              <a:rPr lang="en-US" sz="1500" dirty="0"/>
              <a:t>       8 USC Section 1182(a)(1)(A), INA Section 212(a)(1)(A):</a:t>
            </a:r>
          </a:p>
          <a:p>
            <a:pPr>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Persons who have a communicable disease of public health significance;</a:t>
            </a:r>
          </a:p>
          <a:p>
            <a:pPr marR="0" lvl="0">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Who have not been immunized from certain diseases;</a:t>
            </a:r>
          </a:p>
          <a:p>
            <a:pPr marR="0" lvl="0">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Who have psychological problems that might render them dangerous to others or to themselves</a:t>
            </a:r>
          </a:p>
        </p:txBody>
      </p:sp>
    </p:spTree>
    <p:extLst>
      <p:ext uri="{BB962C8B-B14F-4D97-AF65-F5344CB8AC3E}">
        <p14:creationId xmlns:p14="http://schemas.microsoft.com/office/powerpoint/2010/main" val="1285212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615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615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615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615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15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15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6146" name="Picture 2" descr="C:\Users\Haidy\AppData\Local\Microsoft\Windows\Temporary Internet Files\Content.IE5\CXB2X0ZW\MP900185047[1].jpg"/>
          <p:cNvPicPr>
            <a:picLocks noChangeAspect="1" noChangeArrowheads="1"/>
          </p:cNvPicPr>
          <p:nvPr/>
        </p:nvPicPr>
        <p:blipFill>
          <a:blip r:embed="rId3" cstate="print">
            <a:extLst>
              <a:ext uri="{28A0092B-C50C-407E-A947-70E740481C1C}">
                <a14:useLocalDpi xmlns:a14="http://schemas.microsoft.com/office/drawing/2010/main" val="0"/>
              </a:ext>
            </a:extLst>
          </a:blip>
          <a:srcRect l="19045" r="924" b="2"/>
          <a:stretch>
            <a:fillRect/>
          </a:stretch>
        </p:blipFill>
        <p:spPr bwMode="auto">
          <a:xfrm>
            <a:off x="1134339" y="1998131"/>
            <a:ext cx="2040660"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31914" y="1828800"/>
            <a:ext cx="5163912" cy="37930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sz="1700" dirty="0"/>
              <a:t>Criminal Grounds</a:t>
            </a:r>
          </a:p>
          <a:p>
            <a:pPr>
              <a:spcBef>
                <a:spcPct val="20000"/>
              </a:spcBef>
              <a:spcAft>
                <a:spcPts val="600"/>
              </a:spcAft>
              <a:buClr>
                <a:schemeClr val="accent1">
                  <a:lumMod val="75000"/>
                </a:schemeClr>
              </a:buClr>
              <a:buSzPct val="145000"/>
              <a:buFont typeface="Arial"/>
              <a:buChar char="•"/>
            </a:pPr>
            <a:endParaRPr lang="en-US" sz="1700" dirty="0"/>
          </a:p>
          <a:p>
            <a:pPr>
              <a:spcBef>
                <a:spcPct val="20000"/>
              </a:spcBef>
              <a:spcAft>
                <a:spcPts val="600"/>
              </a:spcAft>
              <a:buClr>
                <a:schemeClr val="accent1">
                  <a:lumMod val="75000"/>
                </a:schemeClr>
              </a:buClr>
              <a:buSzPct val="145000"/>
              <a:buFont typeface="Arial"/>
              <a:buChar char="•"/>
            </a:pPr>
            <a:r>
              <a:rPr lang="en-US" sz="1700" dirty="0"/>
              <a:t>INA prohibits admission of persons who have committed or admit to the commission of acts that constitute the essential elements of a crime involving:</a:t>
            </a:r>
          </a:p>
          <a:p>
            <a:pPr>
              <a:spcBef>
                <a:spcPct val="20000"/>
              </a:spcBef>
              <a:spcAft>
                <a:spcPts val="600"/>
              </a:spcAft>
              <a:buClr>
                <a:schemeClr val="accent1">
                  <a:lumMod val="75000"/>
                </a:schemeClr>
              </a:buClr>
              <a:buSzPct val="145000"/>
              <a:buFont typeface="Arial"/>
              <a:buChar char="•"/>
            </a:pPr>
            <a:r>
              <a:rPr lang="en-US" sz="1700" dirty="0"/>
              <a:t>              Moral Turpitude (CIMT) </a:t>
            </a:r>
          </a:p>
          <a:p>
            <a:pPr>
              <a:spcBef>
                <a:spcPct val="20000"/>
              </a:spcBef>
              <a:spcAft>
                <a:spcPts val="600"/>
              </a:spcAft>
              <a:buClr>
                <a:schemeClr val="accent1">
                  <a:lumMod val="75000"/>
                </a:schemeClr>
              </a:buClr>
              <a:buSzPct val="145000"/>
              <a:buFont typeface="Arial"/>
              <a:buChar char="•"/>
            </a:pPr>
            <a:r>
              <a:rPr lang="en-US" sz="1700" dirty="0"/>
              <a:t>                          OR</a:t>
            </a:r>
          </a:p>
          <a:p>
            <a:pPr>
              <a:spcBef>
                <a:spcPct val="20000"/>
              </a:spcBef>
              <a:spcAft>
                <a:spcPts val="600"/>
              </a:spcAft>
              <a:buClr>
                <a:schemeClr val="accent1">
                  <a:lumMod val="75000"/>
                </a:schemeClr>
              </a:buClr>
              <a:buSzPct val="145000"/>
              <a:buFont typeface="Arial"/>
              <a:buChar char="•"/>
            </a:pPr>
            <a:r>
              <a:rPr lang="en-US" sz="1700" dirty="0"/>
              <a:t>              A violation of state, federal, or foreign laws relating to a controlled substance</a:t>
            </a:r>
          </a:p>
          <a:p>
            <a:pPr>
              <a:spcBef>
                <a:spcPct val="20000"/>
              </a:spcBef>
              <a:spcAft>
                <a:spcPts val="600"/>
              </a:spcAft>
              <a:buClr>
                <a:schemeClr val="accent1">
                  <a:lumMod val="75000"/>
                </a:schemeClr>
              </a:buClr>
              <a:buSzPct val="145000"/>
              <a:buFont typeface="Arial"/>
              <a:buChar char="•"/>
            </a:pPr>
            <a:r>
              <a:rPr lang="en-US" sz="1700" dirty="0"/>
              <a:t>     (8 USC Section 1182(a)(2)(A)(</a:t>
            </a:r>
            <a:r>
              <a:rPr lang="en-US" sz="1700" dirty="0" err="1"/>
              <a:t>i</a:t>
            </a:r>
            <a:r>
              <a:rPr lang="en-US" sz="1700" dirty="0"/>
              <a:t>), INA Section 212(a)(2)(A)(</a:t>
            </a:r>
            <a:r>
              <a:rPr lang="en-US" sz="1700" dirty="0" err="1"/>
              <a:t>i</a:t>
            </a:r>
            <a:r>
              <a:rPr lang="en-US" sz="1700" dirty="0"/>
              <a:t>))</a:t>
            </a:r>
          </a:p>
        </p:txBody>
      </p:sp>
    </p:spTree>
    <p:extLst>
      <p:ext uri="{BB962C8B-B14F-4D97-AF65-F5344CB8AC3E}">
        <p14:creationId xmlns:p14="http://schemas.microsoft.com/office/powerpoint/2010/main" val="2084362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78" name="Group 7177">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179"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180"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181"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182"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183"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184"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7186" name="Rectangle 7185">
            <a:extLst>
              <a:ext uri="{FF2B5EF4-FFF2-40B4-BE49-F238E27FC236}">
                <a16:creationId xmlns:a16="http://schemas.microsoft.com/office/drawing/2014/main" id="{08689088-E8EA-4B0D-9DF5-6503E5538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8" name="Group 7187">
            <a:extLst>
              <a:ext uri="{FF2B5EF4-FFF2-40B4-BE49-F238E27FC236}">
                <a16:creationId xmlns:a16="http://schemas.microsoft.com/office/drawing/2014/main" id="{690B3B91-59FA-408F-A060-4A5642F58B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7189" name="Freeform 6">
              <a:extLst>
                <a:ext uri="{FF2B5EF4-FFF2-40B4-BE49-F238E27FC236}">
                  <a16:creationId xmlns:a16="http://schemas.microsoft.com/office/drawing/2014/main" id="{8858380C-1240-4374-A31F-4278225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190" name="Freeform 7">
              <a:extLst>
                <a:ext uri="{FF2B5EF4-FFF2-40B4-BE49-F238E27FC236}">
                  <a16:creationId xmlns:a16="http://schemas.microsoft.com/office/drawing/2014/main" id="{642672F0-8EDE-42F0-944E-D262890D1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191" name="Freeform 8">
              <a:extLst>
                <a:ext uri="{FF2B5EF4-FFF2-40B4-BE49-F238E27FC236}">
                  <a16:creationId xmlns:a16="http://schemas.microsoft.com/office/drawing/2014/main" id="{254BC2E7-552E-4779-9D00-E3A091292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192" name="Freeform 9">
              <a:extLst>
                <a:ext uri="{FF2B5EF4-FFF2-40B4-BE49-F238E27FC236}">
                  <a16:creationId xmlns:a16="http://schemas.microsoft.com/office/drawing/2014/main" id="{BFBE2397-6D4D-4BFA-91A5-867C902EE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193" name="Freeform 10">
              <a:extLst>
                <a:ext uri="{FF2B5EF4-FFF2-40B4-BE49-F238E27FC236}">
                  <a16:creationId xmlns:a16="http://schemas.microsoft.com/office/drawing/2014/main" id="{400B3F5B-0BB3-42F2-8DAE-82D0FA758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194" name="Freeform 11">
              <a:extLst>
                <a:ext uri="{FF2B5EF4-FFF2-40B4-BE49-F238E27FC236}">
                  <a16:creationId xmlns:a16="http://schemas.microsoft.com/office/drawing/2014/main" id="{AEA6C096-5021-4A6C-B25B-C3DECB2B6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7173" name="Picture 5" descr="C:\Users\Haidy\AppData\Local\Microsoft\Windows\Temporary Internet Files\Content.IE5\51O0OJ6A\MP900202201[1].jpg"/>
          <p:cNvPicPr>
            <a:picLocks noChangeAspect="1" noChangeArrowheads="1"/>
          </p:cNvPicPr>
          <p:nvPr/>
        </p:nvPicPr>
        <p:blipFill>
          <a:blip r:embed="rId3" cstate="print">
            <a:extLst>
              <a:ext uri="{28A0092B-C50C-407E-A947-70E740481C1C}">
                <a14:useLocalDpi xmlns:a14="http://schemas.microsoft.com/office/drawing/2010/main" val="0"/>
              </a:ext>
            </a:extLst>
          </a:blip>
          <a:srcRect l="43610" r="25860" b="2"/>
          <a:stretch>
            <a:fillRect/>
          </a:stretch>
        </p:blipFill>
        <p:spPr bwMode="auto">
          <a:xfrm>
            <a:off x="20" y="10"/>
            <a:ext cx="2381594"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7172" name="Picture 4" descr="C:\Users\Haidy\AppData\Local\Microsoft\Windows\Temporary Internet Files\Content.IE5\HSAHNZUV\MP900407482[1].jpg"/>
          <p:cNvPicPr>
            <a:picLocks noChangeAspect="1" noChangeArrowheads="1"/>
          </p:cNvPicPr>
          <p:nvPr/>
        </p:nvPicPr>
        <p:blipFill>
          <a:blip r:embed="rId4" cstate="print">
            <a:extLst>
              <a:ext uri="{28A0092B-C50C-407E-A947-70E740481C1C}">
                <a14:useLocalDpi xmlns:a14="http://schemas.microsoft.com/office/drawing/2010/main" val="0"/>
              </a:ext>
            </a:extLst>
          </a:blip>
          <a:srcRect l="11798" r="6" b="6"/>
          <a:stretch>
            <a:fillRect/>
          </a:stretch>
        </p:blipFill>
        <p:spPr bwMode="auto">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useBgFill="1">
        <p:nvSpPr>
          <p:cNvPr id="7196" name="Rectangle 7195">
            <a:extLst>
              <a:ext uri="{FF2B5EF4-FFF2-40B4-BE49-F238E27FC236}">
                <a16:creationId xmlns:a16="http://schemas.microsoft.com/office/drawing/2014/main" id="{61CA6EE3-50AE-4068-8444-C8B685FC8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
            <a:off x="-27882" y="5044766"/>
            <a:ext cx="178968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94422" y="1365519"/>
            <a:ext cx="5976937" cy="3733800"/>
          </a:xfrm>
          <a:prstGeom prst="rect">
            <a:avLst/>
          </a:prstGeom>
        </p:spPr>
        <p:txBody>
          <a:bodyPr vert="horz" lIns="91440" tIns="45720" rIns="91440" bIns="45720" rtlCol="0" anchor="ctr">
            <a:normAutofit lnSpcReduction="10000"/>
          </a:bodyPr>
          <a:lstStyle/>
          <a:p>
            <a:pPr marR="0" lvl="0">
              <a:lnSpc>
                <a:spcPct val="90000"/>
              </a:lnSpc>
              <a:spcBef>
                <a:spcPct val="20000"/>
              </a:spcBef>
              <a:spcAft>
                <a:spcPts val="600"/>
              </a:spcAft>
              <a:buClr>
                <a:schemeClr val="accent1">
                  <a:lumMod val="75000"/>
                </a:schemeClr>
              </a:buClr>
              <a:buSzPct val="145000"/>
              <a:buFont typeface="Arial"/>
              <a:buChar char="•"/>
            </a:pPr>
            <a:r>
              <a:rPr lang="en-US" sz="1500" dirty="0"/>
              <a:t>Criminal Grounds continued….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Exempted are “petty offenses”</a:t>
            </a:r>
          </a:p>
          <a:p>
            <a:pPr marL="457200" marR="0">
              <a:lnSpc>
                <a:spcPct val="90000"/>
              </a:lnSpc>
              <a:spcBef>
                <a:spcPct val="20000"/>
              </a:spcBef>
              <a:spcAft>
                <a:spcPts val="600"/>
              </a:spcAft>
              <a:buClr>
                <a:schemeClr val="accent1">
                  <a:lumMod val="75000"/>
                </a:schemeClr>
              </a:buClr>
              <a:buSzPct val="145000"/>
              <a:buFont typeface="Arial"/>
              <a:buChar char="•"/>
            </a:pPr>
            <a:r>
              <a:rPr lang="en-US" sz="1500" dirty="0"/>
              <a:t>   Situations where a person committed only one CIMT and: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The person was under the age of 18 when committed, and was released from confinement more than five years prior to date of admission application </a:t>
            </a:r>
          </a:p>
          <a:p>
            <a:pPr marL="914400" marR="0">
              <a:lnSpc>
                <a:spcPct val="90000"/>
              </a:lnSpc>
              <a:spcBef>
                <a:spcPct val="20000"/>
              </a:spcBef>
              <a:spcAft>
                <a:spcPts val="600"/>
              </a:spcAft>
              <a:buClr>
                <a:schemeClr val="accent1">
                  <a:lumMod val="75000"/>
                </a:schemeClr>
              </a:buClr>
              <a:buSzPct val="145000"/>
              <a:buFont typeface="Arial"/>
              <a:buChar char="•"/>
            </a:pPr>
            <a:r>
              <a:rPr lang="en-US" sz="1500" dirty="0"/>
              <a:t>                    OR</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The maximum penalty for the crime did not exceed one year in prison and the person was not sentenced to a term of imprisonment of more than six months.</a:t>
            </a:r>
          </a:p>
          <a:p>
            <a:pPr marL="914400" marR="0">
              <a:lnSpc>
                <a:spcPct val="90000"/>
              </a:lnSpc>
              <a:spcBef>
                <a:spcPct val="20000"/>
              </a:spcBef>
              <a:spcAft>
                <a:spcPts val="600"/>
              </a:spcAft>
              <a:buClr>
                <a:schemeClr val="accent1">
                  <a:lumMod val="75000"/>
                </a:schemeClr>
              </a:buClr>
              <a:buSzPct val="145000"/>
              <a:buFont typeface="Arial"/>
              <a:buChar char="•"/>
            </a:pPr>
            <a:r>
              <a:rPr lang="en-US" sz="1500" dirty="0"/>
              <a:t> </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Any person convicted of </a:t>
            </a:r>
            <a:r>
              <a:rPr lang="en-US" sz="1500" u="sng" dirty="0"/>
              <a:t>more than one crime</a:t>
            </a:r>
            <a:r>
              <a:rPr lang="en-US" sz="1500" dirty="0"/>
              <a:t> for which the aggregate sentence of confinement was five years or more is INADMISSIBLE</a:t>
            </a:r>
            <a:r>
              <a:rPr lang="en-US" sz="1100" dirty="0"/>
              <a:t>.</a:t>
            </a:r>
          </a:p>
        </p:txBody>
      </p:sp>
    </p:spTree>
    <p:extLst>
      <p:ext uri="{BB962C8B-B14F-4D97-AF65-F5344CB8AC3E}">
        <p14:creationId xmlns:p14="http://schemas.microsoft.com/office/powerpoint/2010/main" val="399235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20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820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820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20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20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820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8207" name="Rectangle 820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9" name="Group 820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821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1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3" name="Group 821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821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821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821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21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21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821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8194" name="Picture 2" descr="C:\Users\Haidy\AppData\Local\Microsoft\Windows\Temporary Internet Files\Content.IE5\H9LKQ5ND\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l="19920" r="26986"/>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82900" y="2048933"/>
            <a:ext cx="5744367" cy="37422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a:t>What is a Conviction for purpose of Inadmissibility and Deportability?</a:t>
            </a:r>
          </a:p>
          <a:p>
            <a:pPr>
              <a:lnSpc>
                <a:spcPct val="90000"/>
              </a:lnSpc>
              <a:spcBef>
                <a:spcPct val="20000"/>
              </a:spcBef>
              <a:spcAft>
                <a:spcPts val="600"/>
              </a:spcAft>
              <a:buClr>
                <a:schemeClr val="accent1">
                  <a:lumMod val="75000"/>
                </a:schemeClr>
              </a:buClr>
              <a:buSzPct val="145000"/>
              <a:buFont typeface="Arial"/>
              <a:buChar char="•"/>
            </a:pPr>
            <a:endParaRPr lang="en-US" sz="1400" b="1"/>
          </a:p>
          <a:p>
            <a:pPr>
              <a:lnSpc>
                <a:spcPct val="90000"/>
              </a:lnSpc>
              <a:spcBef>
                <a:spcPct val="20000"/>
              </a:spcBef>
              <a:spcAft>
                <a:spcPts val="600"/>
              </a:spcAft>
              <a:buClr>
                <a:schemeClr val="accent1">
                  <a:lumMod val="75000"/>
                </a:schemeClr>
              </a:buClr>
              <a:buSzPct val="145000"/>
              <a:buFont typeface="Arial"/>
              <a:buChar char="•"/>
            </a:pPr>
            <a:r>
              <a:rPr lang="en-US" sz="1400"/>
              <a:t>•Conviction for Immigration purposes means:</a:t>
            </a:r>
          </a:p>
          <a:p>
            <a:pPr>
              <a:lnSpc>
                <a:spcPct val="90000"/>
              </a:lnSpc>
              <a:spcBef>
                <a:spcPct val="20000"/>
              </a:spcBef>
              <a:spcAft>
                <a:spcPts val="600"/>
              </a:spcAft>
              <a:buClr>
                <a:schemeClr val="accent1">
                  <a:lumMod val="75000"/>
                </a:schemeClr>
              </a:buClr>
              <a:buSzPct val="145000"/>
              <a:buFont typeface="Arial"/>
              <a:buChar char="•"/>
            </a:pPr>
            <a:r>
              <a:rPr lang="en-US" sz="1400"/>
              <a:t>        There must be a final judgment of guilt.</a:t>
            </a:r>
          </a:p>
          <a:p>
            <a:pPr>
              <a:lnSpc>
                <a:spcPct val="90000"/>
              </a:lnSpc>
              <a:spcBef>
                <a:spcPct val="20000"/>
              </a:spcBef>
              <a:spcAft>
                <a:spcPts val="600"/>
              </a:spcAft>
              <a:buClr>
                <a:schemeClr val="accent1">
                  <a:lumMod val="75000"/>
                </a:schemeClr>
              </a:buClr>
              <a:buSzPct val="145000"/>
              <a:buFont typeface="Arial"/>
              <a:buChar char="•"/>
            </a:pPr>
            <a:r>
              <a:rPr lang="en-US" sz="1400"/>
              <a:t>•The 1996 amendments to the INA helped to define conviction as:</a:t>
            </a:r>
          </a:p>
          <a:p>
            <a:pPr>
              <a:lnSpc>
                <a:spcPct val="90000"/>
              </a:lnSpc>
              <a:spcBef>
                <a:spcPct val="20000"/>
              </a:spcBef>
              <a:spcAft>
                <a:spcPts val="600"/>
              </a:spcAft>
              <a:buClr>
                <a:schemeClr val="accent1">
                  <a:lumMod val="75000"/>
                </a:schemeClr>
              </a:buClr>
              <a:buSzPct val="145000"/>
              <a:buFont typeface="Arial"/>
              <a:buChar char="•"/>
            </a:pPr>
            <a:r>
              <a:rPr lang="en-US" sz="1400"/>
              <a:t>      If a judge or jury has found the person guilty, or person entered a guilty or nolo contendere plea</a:t>
            </a:r>
          </a:p>
          <a:p>
            <a:pPr>
              <a:lnSpc>
                <a:spcPct val="90000"/>
              </a:lnSpc>
              <a:spcBef>
                <a:spcPct val="20000"/>
              </a:spcBef>
              <a:spcAft>
                <a:spcPts val="600"/>
              </a:spcAft>
              <a:buClr>
                <a:schemeClr val="accent1">
                  <a:lumMod val="75000"/>
                </a:schemeClr>
              </a:buClr>
              <a:buSzPct val="145000"/>
              <a:buFont typeface="Arial"/>
              <a:buChar char="•"/>
            </a:pPr>
            <a:r>
              <a:rPr lang="en-US" sz="1400"/>
              <a:t>          AND</a:t>
            </a:r>
          </a:p>
          <a:p>
            <a:pPr>
              <a:lnSpc>
                <a:spcPct val="90000"/>
              </a:lnSpc>
              <a:spcBef>
                <a:spcPct val="20000"/>
              </a:spcBef>
              <a:spcAft>
                <a:spcPts val="600"/>
              </a:spcAft>
              <a:buClr>
                <a:schemeClr val="accent1">
                  <a:lumMod val="75000"/>
                </a:schemeClr>
              </a:buClr>
              <a:buSzPct val="145000"/>
              <a:buFont typeface="Arial"/>
              <a:buChar char="•"/>
            </a:pPr>
            <a:r>
              <a:rPr lang="en-US" sz="1400"/>
              <a:t>    The judge has entered some form of punishment, penalty, or restraint on the person’s liberty.</a:t>
            </a:r>
          </a:p>
          <a:p>
            <a:pPr>
              <a:lnSpc>
                <a:spcPct val="90000"/>
              </a:lnSpc>
              <a:spcBef>
                <a:spcPct val="20000"/>
              </a:spcBef>
              <a:spcAft>
                <a:spcPts val="600"/>
              </a:spcAft>
              <a:buClr>
                <a:schemeClr val="accent1">
                  <a:lumMod val="75000"/>
                </a:schemeClr>
              </a:buClr>
              <a:buSzPct val="145000"/>
              <a:buFont typeface="Arial"/>
              <a:buChar char="•"/>
            </a:pPr>
            <a:r>
              <a:rPr lang="en-US" sz="1400"/>
              <a:t>•Juvenile adjudications do not constitute convictions as inadmissibility or deportability under the INA.</a:t>
            </a:r>
          </a:p>
          <a:p>
            <a:pPr>
              <a:lnSpc>
                <a:spcPct val="90000"/>
              </a:lnSpc>
              <a:spcBef>
                <a:spcPct val="20000"/>
              </a:spcBef>
              <a:spcAft>
                <a:spcPts val="600"/>
              </a:spcAft>
              <a:buClr>
                <a:schemeClr val="accent1">
                  <a:lumMod val="75000"/>
                </a:schemeClr>
              </a:buClr>
              <a:buSzPct val="145000"/>
              <a:buFont typeface="Arial"/>
              <a:buChar char="•"/>
            </a:pPr>
            <a:r>
              <a:rPr lang="en-US" sz="1400"/>
              <a:t>•Yet, a juvenile tried as an adult will trigger deportability or inadmissibility.</a:t>
            </a:r>
          </a:p>
        </p:txBody>
      </p:sp>
    </p:spTree>
    <p:extLst>
      <p:ext uri="{BB962C8B-B14F-4D97-AF65-F5344CB8AC3E}">
        <p14:creationId xmlns:p14="http://schemas.microsoft.com/office/powerpoint/2010/main" val="3080478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3837829" y="685801"/>
            <a:ext cx="4789439" cy="5105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600" b="1"/>
              <a:t>Crimes Involving Moral Turpitude</a:t>
            </a:r>
          </a:p>
          <a:p>
            <a:pPr>
              <a:lnSpc>
                <a:spcPct val="90000"/>
              </a:lnSpc>
              <a:spcBef>
                <a:spcPct val="20000"/>
              </a:spcBef>
              <a:spcAft>
                <a:spcPts val="600"/>
              </a:spcAft>
              <a:buClr>
                <a:schemeClr val="accent1">
                  <a:lumMod val="75000"/>
                </a:schemeClr>
              </a:buClr>
              <a:buSzPct val="145000"/>
              <a:buFont typeface="Arial"/>
              <a:buChar char="•"/>
            </a:pPr>
            <a:r>
              <a:rPr lang="en-US" sz="1600"/>
              <a:t>~ A crime that is intrinsically wrong; involves an evil intent</a:t>
            </a:r>
          </a:p>
          <a:p>
            <a:pPr>
              <a:lnSpc>
                <a:spcPct val="90000"/>
              </a:lnSpc>
              <a:spcBef>
                <a:spcPct val="20000"/>
              </a:spcBef>
              <a:spcAft>
                <a:spcPts val="600"/>
              </a:spcAft>
              <a:buClr>
                <a:schemeClr val="accent1">
                  <a:lumMod val="75000"/>
                </a:schemeClr>
              </a:buClr>
              <a:buSzPct val="145000"/>
              <a:buFont typeface="Arial"/>
              <a:buChar char="•"/>
            </a:pPr>
            <a:r>
              <a:rPr lang="en-US" sz="1600"/>
              <a:t>~ Could be an act or action done that is contrary to the existing moral standards</a:t>
            </a:r>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r>
              <a:rPr lang="en-US" sz="1600" b="1"/>
              <a:t>Controlled Substances</a:t>
            </a:r>
          </a:p>
          <a:p>
            <a:pPr>
              <a:lnSpc>
                <a:spcPct val="90000"/>
              </a:lnSpc>
              <a:spcBef>
                <a:spcPct val="20000"/>
              </a:spcBef>
              <a:spcAft>
                <a:spcPts val="600"/>
              </a:spcAft>
              <a:buClr>
                <a:schemeClr val="accent1">
                  <a:lumMod val="75000"/>
                </a:schemeClr>
              </a:buClr>
              <a:buSzPct val="145000"/>
              <a:buFont typeface="Arial"/>
              <a:buChar char="•"/>
            </a:pPr>
            <a:r>
              <a:rPr lang="en-US" sz="1600"/>
              <a:t>~ Consular or ICE officer may find inadmissibility if there is “reason to believe” that a person is a trafficker or knowing assister, abettor, conspirator, or colluder in trafficking in any controlled substance.</a:t>
            </a:r>
          </a:p>
          <a:p>
            <a:pPr>
              <a:lnSpc>
                <a:spcPct val="90000"/>
              </a:lnSpc>
              <a:spcBef>
                <a:spcPct val="20000"/>
              </a:spcBef>
              <a:spcAft>
                <a:spcPts val="600"/>
              </a:spcAft>
              <a:buClr>
                <a:schemeClr val="accent1">
                  <a:lumMod val="75000"/>
                </a:schemeClr>
              </a:buClr>
              <a:buSzPct val="145000"/>
              <a:buFont typeface="Arial"/>
              <a:buChar char="•"/>
            </a:pPr>
            <a:r>
              <a:rPr lang="en-US" sz="1600"/>
              <a:t>~ The spouse or offspring of the offender could be found inadmissible”</a:t>
            </a:r>
          </a:p>
          <a:p>
            <a:pPr>
              <a:lnSpc>
                <a:spcPct val="90000"/>
              </a:lnSpc>
              <a:spcBef>
                <a:spcPct val="20000"/>
              </a:spcBef>
              <a:spcAft>
                <a:spcPts val="600"/>
              </a:spcAft>
              <a:buClr>
                <a:schemeClr val="accent1">
                  <a:lumMod val="75000"/>
                </a:schemeClr>
              </a:buClr>
              <a:buSzPct val="145000"/>
              <a:buFont typeface="Arial"/>
              <a:buChar char="•"/>
            </a:pPr>
            <a:r>
              <a:rPr lang="en-US" sz="1600"/>
              <a:t>-   If that person obtained financial or other benefits from the illegal activity within the preceding five years.</a:t>
            </a:r>
          </a:p>
        </p:txBody>
      </p:sp>
    </p:spTree>
    <p:extLst>
      <p:ext uri="{BB962C8B-B14F-4D97-AF65-F5344CB8AC3E}">
        <p14:creationId xmlns:p14="http://schemas.microsoft.com/office/powerpoint/2010/main" val="3924081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151" name="Group 5150">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5152"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53"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154"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55"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56"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57"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5159" name="Rectangle 5158">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31229" y="-15832"/>
            <a:ext cx="6912770"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5163" name="Group 5162">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5164"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65"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166"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67"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68"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69"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5122" name="Picture 2" descr="C:\Users\Haidy\AppData\Local\Microsoft\Windows\Temporary Internet Files\Content.IE5\HSAHNZUV\MP900341877[1].jpg"/>
          <p:cNvPicPr>
            <a:picLocks noChangeAspect="1" noChangeArrowheads="1"/>
          </p:cNvPicPr>
          <p:nvPr/>
        </p:nvPicPr>
        <p:blipFill>
          <a:blip r:embed="rId3" cstate="print">
            <a:extLst>
              <a:ext uri="{28A0092B-C50C-407E-A947-70E740481C1C}">
                <a14:useLocalDpi xmlns:a14="http://schemas.microsoft.com/office/drawing/2010/main" val="0"/>
              </a:ext>
            </a:extLst>
          </a:blip>
          <a:srcRect l="22791" r="44799" b="2"/>
          <a:stretch>
            <a:fillRect/>
          </a:stretch>
        </p:blipFill>
        <p:spPr bwMode="auto">
          <a:xfrm>
            <a:off x="20" y="10"/>
            <a:ext cx="2381594"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5123" name="Picture 3" descr="C:\Users\Haidy\AppData\Local\Microsoft\Windows\Temporary Internet Files\Content.IE5\H9LKQ5ND\MP900398959[1].jpg"/>
          <p:cNvPicPr>
            <a:picLocks noChangeAspect="1" noChangeArrowheads="1"/>
          </p:cNvPicPr>
          <p:nvPr/>
        </p:nvPicPr>
        <p:blipFill>
          <a:blip r:embed="rId4" cstate="print">
            <a:extLst>
              <a:ext uri="{28A0092B-C50C-407E-A947-70E740481C1C}">
                <a14:useLocalDpi xmlns:a14="http://schemas.microsoft.com/office/drawing/2010/main" val="0"/>
              </a:ext>
            </a:extLst>
          </a:blip>
          <a:srcRect l="7255" r="16879" b="-3"/>
          <a:stretch>
            <a:fillRect/>
          </a:stretch>
        </p:blipFill>
        <p:spPr bwMode="auto">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332463" y="1866826"/>
            <a:ext cx="5585221" cy="3124201"/>
          </a:xfrm>
          <a:prstGeom prst="rect">
            <a:avLst/>
          </a:prstGeom>
        </p:spPr>
        <p:txBody>
          <a:bodyPr vert="horz" lIns="91440" tIns="45720" rIns="91440" bIns="45720" rtlCol="0" anchor="ctr">
            <a:normAutofit fontScale="70000" lnSpcReduction="20000"/>
          </a:bodyPr>
          <a:lstStyle/>
          <a:p>
            <a:pPr>
              <a:lnSpc>
                <a:spcPct val="90000"/>
              </a:lnSpc>
              <a:spcBef>
                <a:spcPct val="20000"/>
              </a:spcBef>
              <a:spcAft>
                <a:spcPts val="600"/>
              </a:spcAft>
              <a:buClr>
                <a:schemeClr val="accent1">
                  <a:lumMod val="75000"/>
                </a:schemeClr>
              </a:buClr>
              <a:buSzPct val="145000"/>
              <a:buFont typeface="Arial"/>
              <a:buChar char="•"/>
            </a:pPr>
            <a:r>
              <a:rPr lang="en-US" sz="1400" b="1" dirty="0">
                <a:solidFill>
                  <a:schemeClr val="bg1"/>
                </a:solidFill>
                <a:latin typeface="Arial" panose="020B0604020202020204" pitchFamily="34" charset="0"/>
                <a:cs typeface="Arial" panose="020B0604020202020204" pitchFamily="34" charset="0"/>
              </a:rPr>
              <a:t>Other Criminal – Related Provisions</a:t>
            </a:r>
          </a:p>
          <a:p>
            <a:pPr>
              <a:lnSpc>
                <a:spcPct val="90000"/>
              </a:lnSpc>
              <a:spcBef>
                <a:spcPct val="20000"/>
              </a:spcBef>
              <a:spcAft>
                <a:spcPts val="600"/>
              </a:spcAft>
              <a:buClr>
                <a:schemeClr val="accent1">
                  <a:lumMod val="75000"/>
                </a:schemeClr>
              </a:buClr>
              <a:buSzPct val="145000"/>
              <a:buFont typeface="Arial"/>
              <a:buChar char="•"/>
            </a:pPr>
            <a:endParaRPr lang="en-US" sz="1400" b="1"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Government allowed prohibiting the admission of persons they believe have engaged in, or is engaged in, or seeking to engage in:</a:t>
            </a:r>
          </a:p>
          <a:p>
            <a:pPr>
              <a:lnSpc>
                <a:spcPct val="90000"/>
              </a:lnSpc>
              <a:spcBef>
                <a:spcPct val="20000"/>
              </a:spcBef>
              <a:spcAft>
                <a:spcPts val="600"/>
              </a:spcAft>
              <a:buClr>
                <a:schemeClr val="accent1">
                  <a:lumMod val="75000"/>
                </a:schemeClr>
              </a:buClr>
              <a:buSzPct val="145000"/>
              <a:buFont typeface="Arial"/>
              <a:buChar char="•"/>
            </a:pPr>
            <a:endParaRPr lang="en-US" sz="1400"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Money laundering</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Prostitution</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Commercialized vice</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Who have asserted immunity from prosecution</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Who are “significant traffickers”</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Deportability crimes:</a:t>
            </a:r>
          </a:p>
          <a:p>
            <a:pPr>
              <a:lnSpc>
                <a:spcPct val="90000"/>
              </a:lnSpc>
              <a:spcBef>
                <a:spcPct val="20000"/>
              </a:spcBef>
              <a:spcAft>
                <a:spcPts val="600"/>
              </a:spcAft>
              <a:buClr>
                <a:schemeClr val="accent1">
                  <a:lumMod val="75000"/>
                </a:schemeClr>
              </a:buClr>
              <a:buSzPct val="145000"/>
              <a:buFont typeface="Arial"/>
              <a:buChar char="•"/>
            </a:pPr>
            <a:endParaRPr lang="en-US" sz="1400"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-Domestic violence</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-Firearms convictions</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-Aggravated felonies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86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3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6" name="Rectangle 35">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9326" y="-4763"/>
            <a:ext cx="3761187" cy="6862763"/>
            <a:chOff x="2928938" y="-4763"/>
            <a:chExt cx="5014912" cy="6862763"/>
          </a:xfrm>
        </p:grpSpPr>
        <p:sp>
          <p:nvSpPr>
            <p:cNvPr id="20"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8"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9"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40"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41"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42"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4086224" y="1380068"/>
            <a:ext cx="4541042" cy="2616199"/>
          </a:xfrm>
        </p:spPr>
        <p:txBody>
          <a:bodyPr vert="horz" lIns="91440" tIns="45720" rIns="91440" bIns="45720" rtlCol="0" anchor="b">
            <a:normAutofit/>
          </a:bodyPr>
          <a:lstStyle/>
          <a:p>
            <a:pPr algn="r">
              <a:lnSpc>
                <a:spcPct val="90000"/>
              </a:lnSpc>
            </a:pPr>
            <a:r>
              <a:rPr lang="en-US" sz="2000" b="1"/>
              <a:t>Aggravated Felonies </a:t>
            </a:r>
            <a:r>
              <a:rPr lang="en-US" sz="2000"/>
              <a:t>are defined in the statute at 8 USC Section 1101 (a)(43), INA Section 101(a)(43) &amp; are incorporated into the deportability provisions at 8 USC Section 1227(a)(2)(A)(iii), INA Section 237(a)(2)(A)(iii).</a:t>
            </a:r>
            <a:br>
              <a:rPr lang="en-US" sz="2000"/>
            </a:br>
            <a:endParaRPr lang="en-US" sz="2000"/>
          </a:p>
        </p:txBody>
      </p:sp>
      <p:pic>
        <p:nvPicPr>
          <p:cNvPr id="4" name="Content Placeholder 3" descr="deportation.jpg"/>
          <p:cNvPicPr>
            <a:picLocks noGrp="1" noChangeAspect="1"/>
          </p:cNvPicPr>
          <p:nvPr>
            <p:ph idx="1"/>
          </p:nvPr>
        </p:nvPicPr>
        <p:blipFill>
          <a:blip r:embed="rId3"/>
          <a:srcRect l="30596" r="9970"/>
          <a:stretch>
            <a:fillRect/>
          </a:stretch>
        </p:blipFill>
        <p:spPr>
          <a:xfrm>
            <a:off x="20" y="10"/>
            <a:ext cx="4086205"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4" name="TextBox 1">
            <a:extLst>
              <a:ext uri="{FF2B5EF4-FFF2-40B4-BE49-F238E27FC236}">
                <a16:creationId xmlns:a16="http://schemas.microsoft.com/office/drawing/2014/main" id="{7BD4DAD8-6A2B-8E84-16EE-E252EC868E70}"/>
              </a:ext>
            </a:extLst>
          </p:cNvPr>
          <p:cNvGraphicFramePr/>
          <p:nvPr>
            <p:extLst>
              <p:ext uri="{D42A27DB-BD31-4B8C-83A1-F6EECF244321}">
                <p14:modId xmlns:p14="http://schemas.microsoft.com/office/powerpoint/2010/main" val="417250510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“Aggravated felony” is a term of art created by Congress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to describe a discrete set of criminal offenses that subject an alien convicted of such an offense to more serious immigration consequences. The INA sets forth a multi-part definition of the term “aggravated felony,” which applies to violations of federal and state law as well as violations “of the law of a foreign country for which the term of imprisonment was completed within the previous 15 years.” 8 U.S.C. § 1101(a)(43).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b="1" i="1">
                <a:solidFill>
                  <a:srgbClr val="FFFFFF"/>
                </a:solidFill>
              </a:rPr>
              <a:t>Why is it a term of art?</a:t>
            </a:r>
          </a:p>
        </p:txBody>
      </p:sp>
      <p:grpSp>
        <p:nvGrpSpPr>
          <p:cNvPr id="35" name="Group 3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20" name="Content Placeholder 2">
            <a:extLst>
              <a:ext uri="{FF2B5EF4-FFF2-40B4-BE49-F238E27FC236}">
                <a16:creationId xmlns:a16="http://schemas.microsoft.com/office/drawing/2014/main" id="{B7F4A43C-808E-3F56-00A6-EB4A151EAD4C}"/>
              </a:ext>
            </a:extLst>
          </p:cNvPr>
          <p:cNvGraphicFramePr>
            <a:graphicFrameLocks noGrp="1"/>
          </p:cNvGraphicFramePr>
          <p:nvPr>
            <p:ph idx="1"/>
            <p:extLst>
              <p:ext uri="{D42A27DB-BD31-4B8C-83A1-F6EECF244321}">
                <p14:modId xmlns:p14="http://schemas.microsoft.com/office/powerpoint/2010/main" val="335451747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Some Examples of Aggravated Felony as described in U.S.C. § 1101(a)(43).</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Murder, rape, sexual abuse, sexual assault, illicit trafficking in a controlled substance, money laundering, many firearm &amp; explosives offenses, crimes of violence (which includes a longer, more descriptive list), theft offenses for which the term of imprisonment imposed is at least one year, and fraud or deceit crimes in which the loss to the victim exceeds $10,000.</a:t>
            </a:r>
          </a:p>
          <a:p>
            <a:r>
              <a:rPr lang="en-US" sz="1700"/>
              <a:t>This pdf below will list all the aggravated felonies as described in USC Section 1101(a)(43). </a:t>
            </a:r>
            <a:r>
              <a:rPr lang="en-US" sz="1700">
                <a:hlinkClick r:id="" invalidUrl="http://Longer,%20Descriptive%20List%20of%20Crimes%20of%20Violence"/>
              </a:rPr>
              <a:t>http://www.justice.gov/eoir/vll/benchbook/resources/Aggravated_Felony_Outline.pdf</a:t>
            </a:r>
            <a:endParaRPr lang="en-US" sz="1700"/>
          </a:p>
          <a:p>
            <a:endParaRPr lang="en-US" sz="1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2971799" y="685800"/>
            <a:ext cx="5509418" cy="1413933"/>
          </a:xfrm>
        </p:spPr>
        <p:txBody>
          <a:bodyPr>
            <a:normAutofit/>
          </a:bodyPr>
          <a:lstStyle/>
          <a:p>
            <a:pPr>
              <a:lnSpc>
                <a:spcPct val="90000"/>
              </a:lnSpc>
            </a:pPr>
            <a:r>
              <a:rPr lang="en-US" sz="2500" b="1" i="1" cap="small"/>
              <a:t>Does a crime need to be a felony under state or federal law to be considered one for immigration purposes?  </a:t>
            </a:r>
            <a:r>
              <a:rPr lang="en-US" sz="2500" b="1"/>
              <a:t>NO!</a:t>
            </a:r>
          </a:p>
        </p:txBody>
      </p:sp>
      <p:pic>
        <p:nvPicPr>
          <p:cNvPr id="5" name="Picture 4" descr="Open doors">
            <a:extLst>
              <a:ext uri="{FF2B5EF4-FFF2-40B4-BE49-F238E27FC236}">
                <a16:creationId xmlns:a16="http://schemas.microsoft.com/office/drawing/2014/main" id="{209EF031-CC44-FF9E-BF7D-F0D1AA09BDDF}"/>
              </a:ext>
            </a:extLst>
          </p:cNvPr>
          <p:cNvPicPr>
            <a:picLocks noChangeAspect="1"/>
          </p:cNvPicPr>
          <p:nvPr/>
        </p:nvPicPr>
        <p:blipFill>
          <a:blip r:embed="rId3"/>
          <a:srcRect l="51073" r="23676" b="-1"/>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p:cNvSpPr>
            <a:spLocks noGrp="1"/>
          </p:cNvSpPr>
          <p:nvPr>
            <p:ph idx="1"/>
          </p:nvPr>
        </p:nvSpPr>
        <p:spPr>
          <a:xfrm>
            <a:off x="2882900" y="2048933"/>
            <a:ext cx="5744367" cy="3742267"/>
          </a:xfrm>
        </p:spPr>
        <p:txBody>
          <a:bodyPr>
            <a:normAutofit/>
          </a:bodyPr>
          <a:lstStyle/>
          <a:p>
            <a:r>
              <a:rPr lang="en-US" dirty="0"/>
              <a:t>A crime need not be a felony under state or federal law to be considered one for immigration purposes under 8 USC Section 1101 (a)(43), INA Section 101 (a) (43). </a:t>
            </a:r>
          </a:p>
          <a:p>
            <a:pPr>
              <a:buNone/>
            </a:pPr>
            <a:r>
              <a:rPr lang="en-US" dirty="0">
                <a:latin typeface="Wingdings"/>
                <a:ea typeface="Wingdings"/>
                <a:cs typeface="Wingdings"/>
              </a:rPr>
              <a:t></a:t>
            </a:r>
            <a:r>
              <a:rPr lang="en-US" dirty="0"/>
              <a:t>   Instead, a court must look to the definition found under the INA to determine whether the crime meets the requirements of an aggravated felony.</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200">
                <a:solidFill>
                  <a:srgbClr val="FFFFFF"/>
                </a:solidFill>
              </a:rPr>
              <a:t>Why it’s so controversial….</a:t>
            </a:r>
          </a:p>
        </p:txBody>
      </p:sp>
      <p:grpSp>
        <p:nvGrpSpPr>
          <p:cNvPr id="31" name="Group 30">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2"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3"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4"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5"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6"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lnSpc>
                <a:spcPct val="90000"/>
              </a:lnSpc>
            </a:pPr>
            <a:r>
              <a:rPr lang="en-US" sz="1300" dirty="0"/>
              <a:t>As INITIALLY enacted in 1988, the term “aggravated felony” referred only to murder, federal drug trafficking, and illicit trafficking of certain firearms</a:t>
            </a:r>
          </a:p>
          <a:p>
            <a:pPr>
              <a:lnSpc>
                <a:spcPct val="90000"/>
              </a:lnSpc>
              <a:buNone/>
            </a:pPr>
            <a:r>
              <a:rPr lang="en-US" sz="1300" dirty="0"/>
              <a:t>      and destructive devices.</a:t>
            </a:r>
          </a:p>
          <a:p>
            <a:pPr marL="0" indent="0">
              <a:lnSpc>
                <a:spcPct val="90000"/>
              </a:lnSpc>
              <a:buNone/>
            </a:pPr>
            <a:endParaRPr lang="en-US" sz="1300" dirty="0"/>
          </a:p>
          <a:p>
            <a:pPr>
              <a:lnSpc>
                <a:spcPct val="90000"/>
              </a:lnSpc>
            </a:pPr>
            <a:r>
              <a:rPr lang="en-US" sz="1300" dirty="0"/>
              <a:t>Congress has since EXPANDED the definition of “aggravated felony” on numerous occasions but has </a:t>
            </a:r>
            <a:r>
              <a:rPr lang="en-US" sz="1300" u="sng" dirty="0"/>
              <a:t>never</a:t>
            </a:r>
            <a:r>
              <a:rPr lang="en-US" sz="1300" dirty="0"/>
              <a:t> removed a crime from the list. (Congress has tightened its belt, either in an effort to create a safer America, or to find ways to keep noncitizens out!)</a:t>
            </a:r>
          </a:p>
          <a:p>
            <a:pPr>
              <a:lnSpc>
                <a:spcPct val="90000"/>
              </a:lnSpc>
            </a:pPr>
            <a:r>
              <a:rPr lang="en-US" sz="1300" dirty="0"/>
              <a:t>Today, the definition of “aggravated felony” covers more than thirty types of offenses, including simple battery, theft, filing a false tax return, and failing to appear in court. Even offenses that sound serious, such as “sexual abuse of a minor,” can encompass conduct that some states classify as misdemeanors or do not criminalize at all, such as consensual intercourse between a 17-year-old and a 16-year-old.  </a:t>
            </a:r>
          </a:p>
          <a:p>
            <a:pPr>
              <a:lnSpc>
                <a:spcPct val="90000"/>
              </a:lnSpc>
            </a:pPr>
            <a:endParaRPr lang="en-US" sz="1300" dirty="0"/>
          </a:p>
          <a:p>
            <a:pPr>
              <a:lnSpc>
                <a:spcPct val="90000"/>
              </a:lnSpc>
            </a:pPr>
            <a:endParaRPr lang="en-US" sz="1300" dirty="0"/>
          </a:p>
          <a:p>
            <a:pPr>
              <a:lnSpc>
                <a:spcPct val="90000"/>
              </a:lnSpc>
            </a:pPr>
            <a:r>
              <a:rPr lang="en-US" sz="1300" dirty="0"/>
              <a:t>(Source:   http://www.immigrationpolicy.org/just-facts/aggravated-felonies-overview)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894654" y="0"/>
            <a:ext cx="3761187" cy="6862763"/>
            <a:chOff x="2928938" y="-4763"/>
            <a:chExt cx="5014912" cy="6862763"/>
          </a:xfrm>
        </p:grpSpPr>
        <p:sp>
          <p:nvSpPr>
            <p:cNvPr id="20"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2"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3"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4"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5"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p:cNvSpPr>
            <a:spLocks noGrp="1"/>
          </p:cNvSpPr>
          <p:nvPr>
            <p:ph type="title"/>
          </p:nvPr>
        </p:nvSpPr>
        <p:spPr>
          <a:xfrm>
            <a:off x="763643" y="685800"/>
            <a:ext cx="5558869" cy="1752599"/>
          </a:xfrm>
        </p:spPr>
        <p:txBody>
          <a:bodyPr>
            <a:normAutofit/>
          </a:bodyPr>
          <a:lstStyle/>
          <a:p>
            <a:pPr algn="l">
              <a:lnSpc>
                <a:spcPct val="90000"/>
              </a:lnSpc>
            </a:pPr>
            <a:r>
              <a:rPr lang="en-US" sz="2800" b="1"/>
              <a:t>More controversial….What if the Conviction Occurred before the Crime was Labeled an “Aggravated Felony”?</a:t>
            </a:r>
            <a:endParaRPr lang="en-US" sz="2800"/>
          </a:p>
        </p:txBody>
      </p:sp>
      <p:sp>
        <p:nvSpPr>
          <p:cNvPr id="3" name="Content Placeholder 2"/>
          <p:cNvSpPr>
            <a:spLocks noGrp="1"/>
          </p:cNvSpPr>
          <p:nvPr>
            <p:ph idx="1"/>
          </p:nvPr>
        </p:nvSpPr>
        <p:spPr>
          <a:xfrm>
            <a:off x="763642" y="2666999"/>
            <a:ext cx="5432702" cy="2719193"/>
          </a:xfrm>
        </p:spPr>
        <p:txBody>
          <a:bodyPr anchor="t">
            <a:normAutofit/>
          </a:bodyPr>
          <a:lstStyle/>
          <a:p>
            <a:pPr>
              <a:lnSpc>
                <a:spcPct val="90000"/>
              </a:lnSpc>
            </a:pPr>
            <a:r>
              <a:rPr lang="en-US" sz="1200"/>
              <a:t>In most federal courts, a conviction for any offense listed as an “aggravated felony” is (still) grounds for deportation, even if the crime was not considered an “aggravated felony” at the time of conviction. </a:t>
            </a:r>
          </a:p>
          <a:p>
            <a:pPr>
              <a:lnSpc>
                <a:spcPct val="90000"/>
              </a:lnSpc>
            </a:pPr>
            <a:r>
              <a:rPr lang="en-US" sz="1200"/>
              <a:t>(Source:   http://www.immigrationpolicy.org/just-facts/aggravated-felonies-overview</a:t>
            </a:r>
          </a:p>
          <a:p>
            <a:pPr>
              <a:lnSpc>
                <a:spcPct val="90000"/>
              </a:lnSpc>
            </a:pPr>
            <a:r>
              <a:rPr lang="en-US" sz="1200"/>
              <a:t>In other words, whenever Congress adds a new offense to the list of “aggravated felonies” in the Immigration and Nationality Act (INA), lawfully present noncitizens who have previously been convicted of such crimes become immediately deportable. </a:t>
            </a:r>
            <a:r>
              <a:rPr lang="en-US" sz="1200" u="sng"/>
              <a:t>As a result, any addition to the list of “aggravated felonies” will apply to prior convictions unless Congress affirmatively states that it will only apply to future convictions. </a:t>
            </a:r>
            <a:endParaRPr lang="en-US" sz="1200"/>
          </a:p>
        </p:txBody>
      </p:sp>
    </p:spTree>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portation.jpg"/>
          <p:cNvPicPr>
            <a:picLocks noChangeAspect="1"/>
          </p:cNvPicPr>
          <p:nvPr/>
        </p:nvPicPr>
        <p:blipFill>
          <a:blip r:embed="rId4"/>
          <a:srcRect b="24812"/>
          <a:stretch>
            <a:fillRect/>
          </a:stretch>
        </p:blipFill>
        <p:spPr>
          <a:xfrm>
            <a:off x="20" y="10"/>
            <a:ext cx="9143980" cy="6857990"/>
          </a:xfrm>
          <a:prstGeom prst="rect">
            <a:avLst/>
          </a:prstGeom>
        </p:spPr>
      </p:pic>
      <p:sp>
        <p:nvSpPr>
          <p:cNvPr id="19"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2"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78150" y="558800"/>
            <a:ext cx="5651500" cy="1413933"/>
          </a:xfrm>
        </p:spPr>
        <p:txBody>
          <a:bodyPr vert="horz" lIns="91440" tIns="45720" rIns="91440" bIns="45720" rtlCol="0" anchor="ctr">
            <a:normAutofit/>
          </a:bodyPr>
          <a:lstStyle/>
          <a:p>
            <a:pPr algn="ctr">
              <a:lnSpc>
                <a:spcPct val="90000"/>
              </a:lnSpc>
            </a:pPr>
            <a:r>
              <a:rPr lang="en-US" sz="2200">
                <a:solidFill>
                  <a:schemeClr val="bg1"/>
                </a:solidFill>
              </a:rPr>
              <a:t>   If a noncitizen is convicted of an </a:t>
            </a:r>
            <a:r>
              <a:rPr lang="en-US" sz="2200" b="1">
                <a:solidFill>
                  <a:schemeClr val="bg1"/>
                </a:solidFill>
              </a:rPr>
              <a:t>Aggravated Felony, </a:t>
            </a:r>
            <a:r>
              <a:rPr lang="en-US" sz="2200">
                <a:solidFill>
                  <a:schemeClr val="bg1"/>
                </a:solidFill>
              </a:rPr>
              <a:t>after they are admitted, they are deportable!</a:t>
            </a:r>
            <a:br>
              <a:rPr lang="en-US" sz="2200">
                <a:solidFill>
                  <a:schemeClr val="bg1"/>
                </a:solidFill>
              </a:rPr>
            </a:br>
            <a:endParaRPr lang="en-US" sz="2200">
              <a:solidFill>
                <a:schemeClr val="bg1"/>
              </a:solidFill>
            </a:endParaRPr>
          </a:p>
        </p:txBody>
      </p:sp>
      <p:sp>
        <p:nvSpPr>
          <p:cNvPr id="3" name="Subtitle 2"/>
          <p:cNvSpPr>
            <a:spLocks noGrp="1"/>
          </p:cNvSpPr>
          <p:nvPr>
            <p:ph type="subTitle" idx="1"/>
          </p:nvPr>
        </p:nvSpPr>
        <p:spPr>
          <a:xfrm>
            <a:off x="2978150" y="2048933"/>
            <a:ext cx="5649117" cy="3742267"/>
          </a:xfrm>
        </p:spPr>
        <p:txBody>
          <a:bodyPr vert="horz" lIns="91440" tIns="45720" rIns="91440" bIns="45720" rtlCol="0" anchor="ctr">
            <a:normAutofit/>
          </a:bodyPr>
          <a:lstStyle/>
          <a:p>
            <a:pPr algn="l">
              <a:lnSpc>
                <a:spcPct val="90000"/>
              </a:lnSpc>
              <a:buFont typeface="Arial"/>
              <a:buChar char="•"/>
            </a:pPr>
            <a:endParaRPr lang="en-US" sz="1300">
              <a:solidFill>
                <a:schemeClr val="bg1"/>
              </a:solidFill>
            </a:endParaRPr>
          </a:p>
          <a:p>
            <a:pPr lvl="5" algn="l">
              <a:lnSpc>
                <a:spcPct val="90000"/>
              </a:lnSpc>
              <a:buFont typeface="Arial"/>
              <a:buChar char="•"/>
            </a:pPr>
            <a:r>
              <a:rPr lang="en-US" sz="1300">
                <a:solidFill>
                  <a:schemeClr val="bg1"/>
                </a:solidFill>
              </a:rPr>
              <a:t>  . INA § 237(a)(2)(A)(iii), </a:t>
            </a:r>
          </a:p>
          <a:p>
            <a:pPr algn="l">
              <a:lnSpc>
                <a:spcPct val="90000"/>
              </a:lnSpc>
              <a:buFont typeface="Arial"/>
              <a:buChar char="•"/>
            </a:pPr>
            <a:r>
              <a:rPr lang="en-US" sz="1300">
                <a:solidFill>
                  <a:schemeClr val="bg1"/>
                </a:solidFill>
              </a:rPr>
              <a:t>							8 U.S.C. § 1227(a)(2)(A)(iii).  </a:t>
            </a:r>
          </a:p>
          <a:p>
            <a:pPr algn="l">
              <a:lnSpc>
                <a:spcPct val="90000"/>
              </a:lnSpc>
              <a:buFont typeface="Arial"/>
              <a:buChar char="•"/>
            </a:pPr>
            <a:endParaRPr lang="en-US" sz="1300">
              <a:solidFill>
                <a:schemeClr val="bg1"/>
              </a:solidFill>
            </a:endParaRPr>
          </a:p>
          <a:p>
            <a:pPr algn="l">
              <a:lnSpc>
                <a:spcPct val="90000"/>
              </a:lnSpc>
              <a:buFont typeface="Arial"/>
              <a:buChar char="•"/>
            </a:pPr>
            <a:endParaRPr lang="en-US" sz="1300">
              <a:solidFill>
                <a:schemeClr val="bg1"/>
              </a:solidFill>
            </a:endParaRPr>
          </a:p>
          <a:p>
            <a:pPr algn="l">
              <a:lnSpc>
                <a:spcPct val="90000"/>
              </a:lnSpc>
              <a:buFont typeface="Arial"/>
              <a:buChar char="•"/>
            </a:pPr>
            <a:r>
              <a:rPr lang="en-US" sz="1300">
                <a:solidFill>
                  <a:schemeClr val="bg1"/>
                </a:solidFill>
              </a:rPr>
              <a:t>Furthermore, if they will not be able to avail himself or herself of a waiver of deportability grounds or relief from removal. There is no relief available to them!!!!</a:t>
            </a:r>
          </a:p>
          <a:p>
            <a:pPr algn="l">
              <a:lnSpc>
                <a:spcPct val="90000"/>
              </a:lnSpc>
              <a:buFont typeface="Arial"/>
              <a:buChar char="•"/>
            </a:pPr>
            <a:r>
              <a:rPr lang="en-US" sz="1300">
                <a:solidFill>
                  <a:schemeClr val="bg1"/>
                </a:solidFill>
              </a:rPr>
              <a:t>http://www.lefloridien.com/immigration281.html</a:t>
            </a:r>
          </a:p>
          <a:p>
            <a:pPr algn="l">
              <a:lnSpc>
                <a:spcPct val="90000"/>
              </a:lnSpc>
              <a:buFont typeface="Arial"/>
              <a:buChar char="•"/>
            </a:pPr>
            <a:r>
              <a:rPr lang="en-US" sz="1300">
                <a:solidFill>
                  <a:schemeClr val="bg1"/>
                </a:solidFill>
              </a:rPr>
              <a:t> If the aggravated felon is deported after having been granted LPR status, he/she will not be eligible for readmission. EVER!!!!  It’s Final!!! Therefore, this is serious business, and another reason why it’s so controversial! </a:t>
            </a:r>
          </a:p>
          <a:p>
            <a:pPr algn="l">
              <a:lnSpc>
                <a:spcPct val="90000"/>
              </a:lnSpc>
              <a:buFont typeface="Arial"/>
              <a:buChar char="•"/>
            </a:pPr>
            <a:r>
              <a:rPr lang="en-US" sz="1300">
                <a:solidFill>
                  <a:schemeClr val="bg1"/>
                </a:solidFill>
              </a:rPr>
              <a:t> </a:t>
            </a:r>
          </a:p>
          <a:p>
            <a:pPr algn="l">
              <a:lnSpc>
                <a:spcPct val="90000"/>
              </a:lnSpc>
              <a:buFont typeface="Arial"/>
              <a:buChar char="•"/>
            </a:pPr>
            <a:endParaRPr lang="en-US" sz="130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752599"/>
          </a:xfrm>
        </p:spPr>
        <p:txBody>
          <a:bodyPr>
            <a:normAutofit/>
          </a:bodyPr>
          <a:lstStyle/>
          <a:p>
            <a:pPr>
              <a:lnSpc>
                <a:spcPct val="90000"/>
              </a:lnSpc>
            </a:pPr>
            <a:r>
              <a:rPr lang="en-US" sz="3100"/>
              <a:t>As a result, Courts are </a:t>
            </a:r>
            <a:r>
              <a:rPr lang="en-US" sz="3100" b="1" u="dbl"/>
              <a:t>VERY</a:t>
            </a:r>
            <a:r>
              <a:rPr lang="en-US" sz="3100"/>
              <a:t> careful when it comes to deciding what constitutes as an “aggravated felony” under immigration law.</a:t>
            </a:r>
          </a:p>
        </p:txBody>
      </p:sp>
      <p:pic>
        <p:nvPicPr>
          <p:cNvPr id="4" name="Picture 3" descr="DownloadedFile-1.jpeg"/>
          <p:cNvPicPr>
            <a:picLocks noChangeAspect="1"/>
          </p:cNvPicPr>
          <p:nvPr/>
        </p:nvPicPr>
        <p:blipFill>
          <a:blip r:embed="rId4"/>
          <a:stretch>
            <a:fillRect/>
          </a:stretch>
        </p:blipFill>
        <p:spPr>
          <a:xfrm>
            <a:off x="1239116" y="3390861"/>
            <a:ext cx="2969408" cy="175267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4512252" y="2666999"/>
            <a:ext cx="4115015" cy="3124201"/>
          </a:xfrm>
        </p:spPr>
        <p:txBody>
          <a:bodyPr anchor="t">
            <a:normAutofit/>
          </a:bodyPr>
          <a:lstStyle/>
          <a:p>
            <a:pPr>
              <a:lnSpc>
                <a:spcPct val="90000"/>
              </a:lnSpc>
              <a:buNone/>
            </a:pPr>
            <a:r>
              <a:rPr lang="en-US" sz="1700"/>
              <a:t>Two landmark cases that made it to the U.S. Supreme Court:</a:t>
            </a:r>
          </a:p>
          <a:p>
            <a:pPr>
              <a:lnSpc>
                <a:spcPct val="90000"/>
              </a:lnSpc>
              <a:buNone/>
            </a:pPr>
            <a:r>
              <a:rPr lang="en-US" sz="1700" i="1"/>
              <a:t>Leocal v. Ashcroft </a:t>
            </a:r>
            <a:r>
              <a:rPr lang="en-US" sz="1700"/>
              <a:t>(2004) and</a:t>
            </a:r>
          </a:p>
          <a:p>
            <a:pPr>
              <a:lnSpc>
                <a:spcPct val="90000"/>
              </a:lnSpc>
              <a:buNone/>
            </a:pPr>
            <a:r>
              <a:rPr lang="en-US" sz="1700" i="1"/>
              <a:t>Lopez v. Gonzales </a:t>
            </a:r>
            <a:r>
              <a:rPr lang="en-US" sz="1700"/>
              <a:t>(2006)</a:t>
            </a:r>
          </a:p>
          <a:p>
            <a:pPr>
              <a:lnSpc>
                <a:spcPct val="90000"/>
              </a:lnSpc>
              <a:buNone/>
            </a:pPr>
            <a:endParaRPr lang="en-US" sz="1700"/>
          </a:p>
          <a:p>
            <a:pPr>
              <a:lnSpc>
                <a:spcPct val="90000"/>
              </a:lnSpc>
              <a:buNone/>
            </a:pPr>
            <a:r>
              <a:rPr lang="en-US" sz="1700"/>
              <a:t>In both cases, the U.S. Supreme Court decided that neither of the crimes were “aggravated felonies” under immigration law. So, the non-citizens  were not deported.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752599"/>
          </a:xfrm>
        </p:spPr>
        <p:txBody>
          <a:bodyPr>
            <a:normAutofit/>
          </a:bodyPr>
          <a:lstStyle/>
          <a:p>
            <a:r>
              <a:rPr lang="en-US" b="1" i="1"/>
              <a:t>Crimes Involving Moral Turpitude</a:t>
            </a:r>
            <a:br>
              <a:rPr lang="en-US" dirty="0"/>
            </a:br>
            <a:endParaRPr lang="en-US" dirty="0"/>
          </a:p>
        </p:txBody>
      </p:sp>
      <p:pic>
        <p:nvPicPr>
          <p:cNvPr id="4" name="Picture 3" descr="DownloadedFile-6.jpeg"/>
          <p:cNvPicPr>
            <a:picLocks noChangeAspect="1"/>
          </p:cNvPicPr>
          <p:nvPr/>
        </p:nvPicPr>
        <p:blipFill>
          <a:blip r:embed="rId3"/>
          <a:stretch>
            <a:fillRect/>
          </a:stretch>
        </p:blipFill>
        <p:spPr>
          <a:xfrm>
            <a:off x="1239116" y="3315051"/>
            <a:ext cx="2969408" cy="190429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4512252" y="2666999"/>
            <a:ext cx="4115015" cy="3124201"/>
          </a:xfrm>
        </p:spPr>
        <p:txBody>
          <a:bodyPr anchor="t">
            <a:normAutofit/>
          </a:bodyPr>
          <a:lstStyle/>
          <a:p>
            <a:pPr>
              <a:lnSpc>
                <a:spcPct val="90000"/>
              </a:lnSpc>
            </a:pPr>
            <a:r>
              <a:rPr lang="en-US" sz="1300" b="1" i="1"/>
              <a:t>A person may be deported for a CIMT if the crime </a:t>
            </a:r>
            <a:r>
              <a:rPr lang="en-US" sz="1300" b="1" i="1" u="sng"/>
              <a:t>with conviction </a:t>
            </a:r>
            <a:r>
              <a:rPr lang="en-US" sz="1300" b="1" i="1"/>
              <a:t>was committed within 5 years of his/her admission – or 10 years if the person was granted permanent residence as the provider of essential information to law enforcement </a:t>
            </a:r>
          </a:p>
          <a:p>
            <a:pPr>
              <a:lnSpc>
                <a:spcPct val="90000"/>
              </a:lnSpc>
              <a:buNone/>
            </a:pPr>
            <a:r>
              <a:rPr lang="en-US" sz="1300" b="1" i="1"/>
              <a:t>    </a:t>
            </a:r>
            <a:r>
              <a:rPr lang="en-US" sz="1300"/>
              <a:t>under 8 USC Section 1101(a)(15)(S), INA Section 101(a)(15)(S) – and if the crime could have carried a sentence of </a:t>
            </a:r>
          </a:p>
          <a:p>
            <a:pPr>
              <a:lnSpc>
                <a:spcPct val="90000"/>
              </a:lnSpc>
              <a:buNone/>
            </a:pPr>
            <a:r>
              <a:rPr lang="en-US" sz="1300"/>
              <a:t>    imprisonment of one year or more.</a:t>
            </a:r>
          </a:p>
          <a:p>
            <a:pPr>
              <a:lnSpc>
                <a:spcPct val="90000"/>
              </a:lnSpc>
            </a:pPr>
            <a:r>
              <a:rPr lang="en-US" sz="1300"/>
              <a:t>Their </a:t>
            </a:r>
            <a:r>
              <a:rPr lang="en-US" sz="1300" i="1"/>
              <a:t>last</a:t>
            </a:r>
            <a:r>
              <a:rPr lang="en-US" sz="1300"/>
              <a:t> admission date is what counts as their admission date, if there were multiple admissions. (If they came in and out of the country.)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Other Details Involving CIMT</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A non-citizen is deportable at any time after admission if he/she has been </a:t>
            </a:r>
            <a:r>
              <a:rPr lang="en-US" sz="1700" b="1" i="1"/>
              <a:t>convicted of two or more CIMTs not arising out of a single scheme of criminal misconduct</a:t>
            </a:r>
            <a:r>
              <a:rPr lang="en-US" sz="1700"/>
              <a:t>. </a:t>
            </a:r>
          </a:p>
          <a:p>
            <a:r>
              <a:rPr lang="en-US" sz="1700"/>
              <a:t>The govt has the burden to prove that the two separate crimes were not part of the same criminal scheme.</a:t>
            </a:r>
          </a:p>
          <a:p>
            <a:r>
              <a:rPr lang="en-US" sz="1700" b="1" i="1"/>
              <a:t>It does not matter what the conviction was for, or whether the second crime was a misdemeanor, so long as it involves moral turpitude.</a:t>
            </a:r>
          </a:p>
          <a:p>
            <a:r>
              <a:rPr lang="en-US" sz="1700"/>
              <a:t>The crimes must have been committed in the US, not on foreign soil.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2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p:cNvSpPr txBox="1"/>
          <p:nvPr/>
        </p:nvSpPr>
        <p:spPr>
          <a:xfrm>
            <a:off x="3837829" y="685801"/>
            <a:ext cx="4789439" cy="5105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a:t> Whether a person has made an entry or has been admitted is significant in terms of constitutional protections.</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 Persons coming into the United States were governed by INA §101(a)(13) which had constitutional protections adhering to the following their “entry.”</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“Entry” has been replaced by “admission;” more important, “entry” did not carry with it the legal hurdles of the current term “admission.”</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Persons seeking admission may not avail themselves of the protections of the Constitution.</a:t>
            </a:r>
          </a:p>
          <a:p>
            <a:pPr>
              <a:lnSpc>
                <a:spcPct val="90000"/>
              </a:lnSpc>
              <a:spcBef>
                <a:spcPct val="20000"/>
              </a:spcBef>
              <a:spcAft>
                <a:spcPts val="600"/>
              </a:spcAft>
              <a:buClr>
                <a:schemeClr val="accent1">
                  <a:lumMod val="75000"/>
                </a:schemeClr>
              </a:buClr>
              <a:buSzPct val="145000"/>
              <a:buFont typeface="Arial"/>
              <a:buChar char="•"/>
            </a:pPr>
            <a:endParaRPr lang="en-US" sz="1400"/>
          </a:p>
          <a:p>
            <a:pPr>
              <a:lnSpc>
                <a:spcPct val="90000"/>
              </a:lnSpc>
              <a:spcBef>
                <a:spcPct val="20000"/>
              </a:spcBef>
              <a:spcAft>
                <a:spcPts val="600"/>
              </a:spcAft>
              <a:buClr>
                <a:schemeClr val="accent1">
                  <a:lumMod val="75000"/>
                </a:schemeClr>
              </a:buClr>
              <a:buSzPct val="145000"/>
              <a:buFont typeface="Arial"/>
              <a:buChar char="•"/>
            </a:pPr>
            <a:r>
              <a:rPr lang="en-US" sz="1400"/>
              <a:t>Once a person is admitted into the United States, the person is considered a “person within the United States” subject to the Constitution and is entitled to its various protections, such as equal protection under the Fourteenth Amendment.</a:t>
            </a:r>
          </a:p>
          <a:p>
            <a:pPr>
              <a:lnSpc>
                <a:spcPct val="90000"/>
              </a:lnSpc>
              <a:spcBef>
                <a:spcPct val="20000"/>
              </a:spcBef>
              <a:spcAft>
                <a:spcPts val="600"/>
              </a:spcAft>
              <a:buClr>
                <a:schemeClr val="accent1">
                  <a:lumMod val="75000"/>
                </a:schemeClr>
              </a:buClr>
              <a:buSzPct val="145000"/>
              <a:buFont typeface="Arial"/>
              <a:buChar char="•"/>
            </a:pPr>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b="1" i="1"/>
              <a:t>More on Moral Turpitude</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The term ‘</a:t>
            </a:r>
            <a:r>
              <a:rPr lang="en-US" sz="1700" b="1" i="1"/>
              <a:t>moral turpitude</a:t>
            </a:r>
            <a:r>
              <a:rPr lang="en-US" sz="1700"/>
              <a:t>’ first appeared in U.S. immigration law in 1891, which directed the exclusion from the United States of </a:t>
            </a:r>
            <a:r>
              <a:rPr lang="en-US" sz="1700" b="1" i="1"/>
              <a:t>‘persons who have been convicted of a felony or other infamous crime or misdemeanor involving moral turpitude.’</a:t>
            </a:r>
            <a:r>
              <a:rPr lang="en-US" sz="1700"/>
              <a:t> See the U.S. Supreme Court decision of </a:t>
            </a:r>
            <a:r>
              <a:rPr lang="en-US" sz="1700" u="sng"/>
              <a:t>Jordan v. DeGeorge, 341 </a:t>
            </a:r>
            <a:r>
              <a:rPr lang="en-US" sz="1700"/>
              <a:t>U.S. 223 (1951). </a:t>
            </a:r>
          </a:p>
          <a:p>
            <a:pPr>
              <a:lnSpc>
                <a:spcPct val="90000"/>
              </a:lnSpc>
              <a:buNone/>
            </a:pPr>
            <a:r>
              <a:rPr lang="en-US" sz="1700"/>
              <a:t>Decision:   A crime involving fraud </a:t>
            </a:r>
          </a:p>
          <a:p>
            <a:pPr>
              <a:lnSpc>
                <a:spcPct val="90000"/>
              </a:lnSpc>
              <a:buNone/>
            </a:pPr>
            <a:r>
              <a:rPr lang="en-US" sz="1700"/>
              <a:t>is a crime involving moral turpitude.</a:t>
            </a:r>
          </a:p>
          <a:p>
            <a:pPr>
              <a:lnSpc>
                <a:spcPct val="90000"/>
              </a:lnSpc>
              <a:buNone/>
            </a:pPr>
            <a:endParaRPr lang="en-US" sz="1700"/>
          </a:p>
          <a:p>
            <a:pPr>
              <a:lnSpc>
                <a:spcPct val="90000"/>
              </a:lnSpc>
            </a:pPr>
            <a:r>
              <a:rPr lang="en-US" sz="1700" u="sng"/>
              <a:t>It has never been defined by statute, but in the common-law tradition. It has been given meaning by courts that have construed it over the years. </a:t>
            </a:r>
          </a:p>
          <a:p>
            <a:pPr>
              <a:lnSpc>
                <a:spcPct val="90000"/>
              </a:lnSpc>
            </a:pPr>
            <a:endParaRPr lang="en-US" sz="1700"/>
          </a:p>
        </p:txBody>
      </p:sp>
      <p:pic>
        <p:nvPicPr>
          <p:cNvPr id="4" name="Picture 3" descr="DownloadedFile-3.jpeg"/>
          <p:cNvPicPr>
            <a:picLocks noChangeAspect="1"/>
          </p:cNvPicPr>
          <p:nvPr/>
        </p:nvPicPr>
        <p:blipFill>
          <a:blip r:embed="rId3"/>
          <a:stretch>
            <a:fillRect/>
          </a:stretch>
        </p:blipFill>
        <p:spPr>
          <a:xfrm>
            <a:off x="6589430" y="3129701"/>
            <a:ext cx="2037837" cy="152837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990600"/>
            <a:ext cx="5486400" cy="1142999"/>
          </a:xfrm>
        </p:spPr>
        <p:txBody>
          <a:bodyPr>
            <a:normAutofit fontScale="90000"/>
          </a:bodyPr>
          <a:lstStyle/>
          <a:p>
            <a:r>
              <a:rPr lang="en-US" dirty="0">
                <a:solidFill>
                  <a:srgbClr val="0000FF"/>
                </a:solidFill>
              </a:rPr>
              <a:t>So, what is the definition of </a:t>
            </a:r>
            <a:br>
              <a:rPr lang="en-US" dirty="0">
                <a:solidFill>
                  <a:srgbClr val="0000FF"/>
                </a:solidFill>
              </a:rPr>
            </a:br>
            <a:r>
              <a:rPr lang="en-US" dirty="0">
                <a:solidFill>
                  <a:srgbClr val="0000FF"/>
                </a:solidFill>
              </a:rPr>
              <a:t>Moral Turpitude?</a:t>
            </a:r>
          </a:p>
        </p:txBody>
      </p:sp>
      <p:sp>
        <p:nvSpPr>
          <p:cNvPr id="3" name="Content Placeholder 2"/>
          <p:cNvSpPr>
            <a:spLocks noGrp="1"/>
          </p:cNvSpPr>
          <p:nvPr>
            <p:ph idx="1"/>
          </p:nvPr>
        </p:nvSpPr>
        <p:spPr>
          <a:xfrm>
            <a:off x="457200" y="1600200"/>
            <a:ext cx="8229600" cy="5029200"/>
          </a:xfrm>
        </p:spPr>
        <p:txBody>
          <a:bodyPr/>
          <a:lstStyle/>
          <a:p>
            <a:endParaRPr lang="en-US" dirty="0"/>
          </a:p>
          <a:p>
            <a:endParaRPr lang="en-US" dirty="0"/>
          </a:p>
          <a:p>
            <a:r>
              <a:rPr lang="en-US" dirty="0">
                <a:latin typeface="Wingdings"/>
                <a:ea typeface="Wingdings"/>
                <a:cs typeface="Wingdings"/>
              </a:rPr>
              <a:t></a:t>
            </a:r>
            <a:endParaRPr lang="en-US" dirty="0"/>
          </a:p>
        </p:txBody>
      </p:sp>
      <p:sp>
        <p:nvSpPr>
          <p:cNvPr id="4" name="Rectangle 3"/>
          <p:cNvSpPr/>
          <p:nvPr/>
        </p:nvSpPr>
        <p:spPr>
          <a:xfrm>
            <a:off x="2514600" y="2362200"/>
            <a:ext cx="5105400" cy="3754874"/>
          </a:xfrm>
          <a:prstGeom prst="rect">
            <a:avLst/>
          </a:prstGeom>
        </p:spPr>
        <p:txBody>
          <a:bodyPr wrap="square">
            <a:spAutoFit/>
          </a:bodyPr>
          <a:lstStyle/>
          <a:p>
            <a:r>
              <a:rPr lang="en-US" sz="1200" u="sng" dirty="0"/>
              <a:t>One widely-accepted definition is as follows:</a:t>
            </a:r>
            <a:endParaRPr lang="en-US" dirty="0"/>
          </a:p>
          <a:p>
            <a:r>
              <a:rPr lang="en-US" dirty="0">
                <a:latin typeface="Wingdings"/>
                <a:ea typeface="Wingdings"/>
                <a:cs typeface="Wingdings"/>
              </a:rPr>
              <a:t></a:t>
            </a:r>
            <a:r>
              <a:rPr lang="en-US" dirty="0">
                <a:solidFill>
                  <a:srgbClr val="FF0000"/>
                </a:solidFill>
              </a:rPr>
              <a:t>Moral turpitude </a:t>
            </a:r>
            <a:r>
              <a:rPr lang="en-US" dirty="0"/>
              <a:t>refers generally to conduct which is inherently base, vile, or depraved, and contrary to the accepted rules of morality and the duties owed between persons or to society in general. </a:t>
            </a:r>
          </a:p>
          <a:p>
            <a:endParaRPr lang="en-US" dirty="0"/>
          </a:p>
          <a:p>
            <a:r>
              <a:rPr lang="en-US" dirty="0"/>
              <a:t>Moral turpitude has been defined as an act which is per se morally reprehensible and intrinsically wrong, or malum in se, so it is the </a:t>
            </a:r>
            <a:r>
              <a:rPr lang="en-US" b="1" i="1" dirty="0">
                <a:solidFill>
                  <a:srgbClr val="0000FF"/>
                </a:solidFill>
              </a:rPr>
              <a:t>nature of the act itself and not the statutory prohibition of it which renders a crime one of moral turpitude.</a:t>
            </a:r>
          </a:p>
          <a:p>
            <a:endParaRPr lang="en-US" sz="1200" u="sng" dirty="0"/>
          </a:p>
          <a:p>
            <a:r>
              <a:rPr lang="en-US" sz="1200" dirty="0">
                <a:hlinkClick r:id="rId2"/>
              </a:rPr>
              <a:t>http://www.usvisalawyers.co.uk/article13.htm</a:t>
            </a:r>
            <a:endParaRPr lang="en-US" sz="1200"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3700" b="1">
                <a:solidFill>
                  <a:srgbClr val="FFFFFF"/>
                </a:solidFill>
              </a:rPr>
              <a:t>Firearm Offenses</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4A5D2817-1033-F1AE-8A45-F484DFEBDD4F}"/>
              </a:ext>
            </a:extLst>
          </p:cNvPr>
          <p:cNvGraphicFramePr>
            <a:graphicFrameLocks noGrp="1"/>
          </p:cNvGraphicFramePr>
          <p:nvPr>
            <p:ph idx="1"/>
            <p:extLst>
              <p:ext uri="{D42A27DB-BD31-4B8C-83A1-F6EECF244321}">
                <p14:modId xmlns:p14="http://schemas.microsoft.com/office/powerpoint/2010/main" val="275600705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b="1"/>
              <a:t>Controlled Substances</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A non-citizen is deportable if he/she is convicted of breaking any law regarding controlled substances, even if the conviction occurred outside the U.S.</a:t>
            </a:r>
          </a:p>
          <a:p>
            <a:pPr>
              <a:lnSpc>
                <a:spcPct val="90000"/>
              </a:lnSpc>
            </a:pPr>
            <a:r>
              <a:rPr lang="en-US" sz="1700"/>
              <a:t>Not included in the definition of controlled substance for deportability is a single conviction for simple possession of 30 grams or less of marijuana.</a:t>
            </a:r>
          </a:p>
          <a:p>
            <a:pPr>
              <a:lnSpc>
                <a:spcPct val="90000"/>
              </a:lnSpc>
            </a:pPr>
            <a:r>
              <a:rPr lang="en-US" sz="1700"/>
              <a:t>Drug abusers and addicts are subject </a:t>
            </a:r>
          </a:p>
          <a:p>
            <a:pPr>
              <a:lnSpc>
                <a:spcPct val="90000"/>
              </a:lnSpc>
              <a:buNone/>
            </a:pPr>
            <a:r>
              <a:rPr lang="en-US" sz="1700"/>
              <a:t>     to removal.</a:t>
            </a:r>
          </a:p>
          <a:p>
            <a:pPr>
              <a:lnSpc>
                <a:spcPct val="90000"/>
              </a:lnSpc>
              <a:buNone/>
            </a:pPr>
            <a:endParaRPr lang="en-US" sz="1700"/>
          </a:p>
          <a:p>
            <a:pPr>
              <a:lnSpc>
                <a:spcPct val="90000"/>
              </a:lnSpc>
            </a:pPr>
            <a:r>
              <a:rPr lang="en-US" sz="1700"/>
              <a:t>http://www.ncids.org/other%20manuals/Immigration%20Manual/Chapter%203.pdf</a:t>
            </a:r>
          </a:p>
          <a:p>
            <a:pPr>
              <a:lnSpc>
                <a:spcPct val="90000"/>
              </a:lnSpc>
            </a:pPr>
            <a:endParaRPr lang="en-US" sz="1700"/>
          </a:p>
        </p:txBody>
      </p:sp>
      <p:pic>
        <p:nvPicPr>
          <p:cNvPr id="5" name="Picture 4" descr="DownloadedFile-4.jpeg"/>
          <p:cNvPicPr>
            <a:picLocks noChangeAspect="1"/>
          </p:cNvPicPr>
          <p:nvPr/>
        </p:nvPicPr>
        <p:blipFill>
          <a:blip r:embed="rId3"/>
          <a:stretch>
            <a:fillRect/>
          </a:stretch>
        </p:blipFill>
        <p:spPr>
          <a:xfrm>
            <a:off x="6589430" y="2874971"/>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Other Deportable Offenses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lnSpc>
                <a:spcPct val="90000"/>
              </a:lnSpc>
              <a:buNone/>
            </a:pPr>
            <a:r>
              <a:rPr lang="en-US" sz="1700"/>
              <a:t> A non-citizen may be deportable if he/she is convicted: </a:t>
            </a:r>
          </a:p>
          <a:p>
            <a:pPr>
              <a:lnSpc>
                <a:spcPct val="90000"/>
              </a:lnSpc>
            </a:pPr>
            <a:r>
              <a:rPr lang="en-US" sz="1700"/>
              <a:t>(1) under the Foreign Agents Registration Act; </a:t>
            </a:r>
          </a:p>
          <a:p>
            <a:pPr>
              <a:lnSpc>
                <a:spcPct val="90000"/>
              </a:lnSpc>
            </a:pPr>
            <a:r>
              <a:rPr lang="en-US" sz="1700"/>
              <a:t>(2) under the trading with the Enemy Act; </a:t>
            </a:r>
          </a:p>
          <a:p>
            <a:pPr>
              <a:lnSpc>
                <a:spcPct val="90000"/>
              </a:lnSpc>
            </a:pPr>
            <a:r>
              <a:rPr lang="en-US" sz="1700"/>
              <a:t>(3) under the Selective Service laws; </a:t>
            </a:r>
          </a:p>
          <a:p>
            <a:pPr>
              <a:lnSpc>
                <a:spcPct val="90000"/>
              </a:lnSpc>
            </a:pPr>
            <a:r>
              <a:rPr lang="en-US" sz="1700"/>
              <a:t>(4) under the Aliens Registration Act;</a:t>
            </a:r>
          </a:p>
          <a:p>
            <a:pPr>
              <a:lnSpc>
                <a:spcPct val="90000"/>
              </a:lnSpc>
            </a:pPr>
            <a:r>
              <a:rPr lang="en-US" sz="1700"/>
              <a:t>(5) of a violation of the neutrality laws; </a:t>
            </a:r>
          </a:p>
          <a:p>
            <a:pPr>
              <a:lnSpc>
                <a:spcPct val="90000"/>
              </a:lnSpc>
            </a:pPr>
            <a:r>
              <a:rPr lang="en-US" sz="1700"/>
              <a:t>(6) of submitting false information in registration; </a:t>
            </a:r>
          </a:p>
          <a:p>
            <a:pPr>
              <a:lnSpc>
                <a:spcPct val="90000"/>
              </a:lnSpc>
            </a:pPr>
            <a:r>
              <a:rPr lang="en-US" sz="1700"/>
              <a:t>(7) of violating travel restrictions during war or national emergency; (8) of threats against the president, espionage, sabotage, or sedition; </a:t>
            </a:r>
          </a:p>
          <a:p>
            <a:pPr>
              <a:lnSpc>
                <a:spcPct val="90000"/>
              </a:lnSpc>
            </a:pPr>
            <a:r>
              <a:rPr lang="en-US" sz="1700"/>
              <a:t>(9) crimes involving domestic violence or stalking, or violation of a protective order; or </a:t>
            </a:r>
          </a:p>
          <a:p>
            <a:pPr>
              <a:lnSpc>
                <a:spcPct val="90000"/>
              </a:lnSpc>
            </a:pPr>
            <a:r>
              <a:rPr lang="en-US" sz="1700"/>
              <a:t>(10) of high-speed flight from an immigration checkpoint under 18 USC Section 758.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pPr>
              <a:lnSpc>
                <a:spcPct val="90000"/>
              </a:lnSpc>
            </a:pPr>
            <a:r>
              <a:rPr lang="en-US" sz="3700" b="1"/>
              <a:t>NO</a:t>
            </a:r>
            <a:r>
              <a:rPr lang="en-US" sz="3700"/>
              <a:t> Waivers: the following grounds of deportability are </a:t>
            </a:r>
            <a:r>
              <a:rPr lang="en-US" sz="3700" b="1" u="dbl"/>
              <a:t>NOT</a:t>
            </a:r>
            <a:r>
              <a:rPr lang="en-US" sz="3700"/>
              <a:t> waivable:</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Aggravated felonies or convictions under Foreign Agents Registration Act, the neutrality laws, Trading with the Enemy Act, the Selective Service laws, or the Alien Registration Act;</a:t>
            </a:r>
          </a:p>
          <a:p>
            <a:pPr>
              <a:lnSpc>
                <a:spcPct val="90000"/>
              </a:lnSpc>
            </a:pPr>
            <a:r>
              <a:rPr lang="en-US" sz="1700"/>
              <a:t>Convictions of submitting false info during registration under the law and for violating travel restrictions during war; </a:t>
            </a:r>
          </a:p>
          <a:p>
            <a:pPr>
              <a:lnSpc>
                <a:spcPct val="90000"/>
              </a:lnSpc>
            </a:pPr>
            <a:r>
              <a:rPr lang="en-US" sz="1700"/>
              <a:t>Convictions of threatening the president, espionage, sabotage, or sedition; and</a:t>
            </a:r>
          </a:p>
          <a:p>
            <a:pPr>
              <a:lnSpc>
                <a:spcPct val="90000"/>
              </a:lnSpc>
            </a:pPr>
            <a:endParaRPr lang="en-US" sz="1700"/>
          </a:p>
          <a:p>
            <a:pPr>
              <a:lnSpc>
                <a:spcPct val="90000"/>
              </a:lnSpc>
            </a:pPr>
            <a:r>
              <a:rPr lang="en-US" sz="1700"/>
              <a:t>Crimes involving domestic violence or stalking or violation of a protective order.</a:t>
            </a:r>
          </a:p>
        </p:txBody>
      </p:sp>
      <p:pic>
        <p:nvPicPr>
          <p:cNvPr id="4" name="Picture 3" descr="DownloadedFile-5.jpeg"/>
          <p:cNvPicPr>
            <a:picLocks noChangeAspect="1"/>
          </p:cNvPicPr>
          <p:nvPr/>
        </p:nvPicPr>
        <p:blipFill>
          <a:blip r:embed="rId3"/>
          <a:stretch>
            <a:fillRect/>
          </a:stretch>
        </p:blipFill>
        <p:spPr>
          <a:xfrm>
            <a:off x="6589430" y="2824860"/>
            <a:ext cx="2037837" cy="21380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400">
                <a:solidFill>
                  <a:srgbClr val="FFFFFF"/>
                </a:solidFill>
              </a:rPr>
              <a:t>The Broadest Waiver of Criminal Grounds of Inadmissibility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dirty="0"/>
              <a:t>INA Section 212(h) waiver</a:t>
            </a:r>
          </a:p>
          <a:p>
            <a:r>
              <a:rPr lang="en-US" sz="1700" dirty="0"/>
              <a:t>Non-citizens may obtain this waiver on showing of extreme hardship, or if either 15 years have passed since the crime was committed, or the crime was related to prostitution offenses that occurred within the 10 yrs prior to admission or application.</a:t>
            </a:r>
          </a:p>
          <a:p>
            <a:r>
              <a:rPr lang="en-US" sz="1700" dirty="0"/>
              <a:t>A Battered spouse or child eligible for self-petitioning also may be granted this waiver.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dirty="0"/>
              <a:t>This waiver is not available…	</a:t>
            </a:r>
          </a:p>
        </p:txBody>
      </p:sp>
      <p:graphicFrame>
        <p:nvGraphicFramePr>
          <p:cNvPr id="5" name="Content Placeholder 2">
            <a:extLst>
              <a:ext uri="{FF2B5EF4-FFF2-40B4-BE49-F238E27FC236}">
                <a16:creationId xmlns:a16="http://schemas.microsoft.com/office/drawing/2014/main" id="{21E357B0-5181-FD6D-2FDE-F80243CB3086}"/>
              </a:ext>
            </a:extLst>
          </p:cNvPr>
          <p:cNvGraphicFramePr>
            <a:graphicFrameLocks noGrp="1"/>
          </p:cNvGraphicFramePr>
          <p:nvPr>
            <p:ph idx="1"/>
            <p:extLst>
              <p:ext uri="{D42A27DB-BD31-4B8C-83A1-F6EECF244321}">
                <p14:modId xmlns:p14="http://schemas.microsoft.com/office/powerpoint/2010/main" val="2123136493"/>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3650" y="852055"/>
            <a:ext cx="5443091" cy="1752599"/>
          </a:xfrm>
        </p:spPr>
        <p:txBody>
          <a:bodyPr>
            <a:normAutofit/>
          </a:bodyPr>
          <a:lstStyle/>
          <a:p>
            <a:r>
              <a:rPr lang="en-US" sz="3100"/>
              <a:t>Another waiver of criminal grounds exists for refuges and asylees</a:t>
            </a:r>
          </a:p>
        </p:txBody>
      </p:sp>
      <p:sp>
        <p:nvSpPr>
          <p:cNvPr id="10"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237275" y="0"/>
            <a:ext cx="797718"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87318" y="0"/>
            <a:ext cx="776288"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43115" y="2587625"/>
            <a:ext cx="2020490"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6" name="Freeform: Shape 15">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2400"/>
            <a:ext cx="2034993"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txBody>
          <a:bodyPr/>
          <a:lstStyle/>
          <a:p>
            <a:endParaRPr lang="en-US"/>
          </a:p>
        </p:txBody>
      </p:sp>
      <p:sp>
        <p:nvSpPr>
          <p:cNvPr id="18" name="Freeform: Shape 17">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2363605"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txBody>
          <a:bodyPr/>
          <a:lstStyle/>
          <a:p>
            <a:endParaRPr lang="en-US"/>
          </a:p>
        </p:txBody>
      </p:sp>
      <p:sp>
        <p:nvSpPr>
          <p:cNvPr id="20" name="Freeform: Shape 19">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0297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txBody>
          <a:bodyPr/>
          <a:lstStyle/>
          <a:p>
            <a:endParaRPr lang="en-US"/>
          </a:p>
        </p:txBody>
      </p:sp>
      <p:sp>
        <p:nvSpPr>
          <p:cNvPr id="3" name="Content Placeholder 2"/>
          <p:cNvSpPr>
            <a:spLocks noGrp="1"/>
          </p:cNvSpPr>
          <p:nvPr>
            <p:ph idx="1"/>
          </p:nvPr>
        </p:nvSpPr>
        <p:spPr>
          <a:xfrm>
            <a:off x="2709927" y="2839605"/>
            <a:ext cx="5400177" cy="2712842"/>
          </a:xfrm>
        </p:spPr>
        <p:txBody>
          <a:bodyPr anchor="t">
            <a:normAutofit/>
          </a:bodyPr>
          <a:lstStyle/>
          <a:p>
            <a:r>
              <a:rPr lang="en-US" sz="1600"/>
              <a:t>If they are seeking adjustment of status to permanent residency.</a:t>
            </a:r>
          </a:p>
          <a:p>
            <a:r>
              <a:rPr lang="en-US" sz="1600"/>
              <a:t>They may obtain a waiver of most of the criminal grounds of inadmissibility for humanitarian purposes, to ensure family unity, or when otherwise in the public interest. </a:t>
            </a:r>
          </a:p>
          <a:p>
            <a:r>
              <a:rPr lang="en-US" sz="1600"/>
              <a:t>The grounds excepted are those dealing with drug traffickers.</a:t>
            </a:r>
          </a:p>
          <a:p>
            <a:r>
              <a:rPr lang="en-US" sz="1600"/>
              <a:t>Aggravated felons are not eligible for asylum.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cap="small">
                <a:solidFill>
                  <a:srgbClr val="FFFFFF"/>
                </a:solidFill>
              </a:rPr>
              <a:t>Danger!!! Danger!!!!!</a:t>
            </a:r>
            <a:br>
              <a:rPr lang="en-US" sz="2800">
                <a:solidFill>
                  <a:srgbClr val="FFFFFF"/>
                </a:solidFill>
              </a:rPr>
            </a:br>
            <a:r>
              <a:rPr lang="en-US" sz="2800">
                <a:solidFill>
                  <a:srgbClr val="FFFFFF"/>
                </a:solidFill>
              </a:rPr>
              <a:t>!!!Security &amp; Foreign Policy Grounds!!!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buNone/>
            </a:pPr>
            <a:r>
              <a:rPr lang="en-US" sz="1700"/>
              <a:t>    Many of the grounds of inadmissibility and deportability re: security and foreign policy reflect ideological fears of the past as well as the contemporary fears of terrorism.</a:t>
            </a:r>
          </a:p>
          <a:p>
            <a:pPr>
              <a:buNone/>
            </a:pPr>
            <a:endParaRPr lang="en-US"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9"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3"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4"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5"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6"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7"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8"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4" name="Picture 3" descr="White pillars">
            <a:extLst>
              <a:ext uri="{FF2B5EF4-FFF2-40B4-BE49-F238E27FC236}">
                <a16:creationId xmlns:a16="http://schemas.microsoft.com/office/drawing/2014/main" id="{B73294CB-0CFB-5DDF-F0D8-8B2AFCE7ED54}"/>
              </a:ext>
            </a:extLst>
          </p:cNvPr>
          <p:cNvPicPr>
            <a:picLocks noChangeAspect="1"/>
          </p:cNvPicPr>
          <p:nvPr/>
        </p:nvPicPr>
        <p:blipFill>
          <a:blip r:embed="rId3"/>
          <a:srcRect l="41607" r="33141" b="-1"/>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TextBox 1"/>
          <p:cNvSpPr txBox="1"/>
          <p:nvPr/>
        </p:nvSpPr>
        <p:spPr>
          <a:xfrm>
            <a:off x="2882900" y="2048933"/>
            <a:ext cx="5744367" cy="37422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endParaRPr lang="en-US"/>
          </a:p>
          <a:p>
            <a:pPr>
              <a:spcBef>
                <a:spcPct val="20000"/>
              </a:spcBef>
              <a:spcAft>
                <a:spcPts val="600"/>
              </a:spcAft>
              <a:buClr>
                <a:schemeClr val="accent1">
                  <a:lumMod val="75000"/>
                </a:schemeClr>
              </a:buClr>
              <a:buSzPct val="145000"/>
              <a:buFont typeface="Arial"/>
              <a:buChar char="•"/>
            </a:pPr>
            <a:endParaRPr lang="en-US"/>
          </a:p>
          <a:p>
            <a:pPr>
              <a:spcBef>
                <a:spcPct val="20000"/>
              </a:spcBef>
              <a:spcAft>
                <a:spcPts val="600"/>
              </a:spcAft>
              <a:buClr>
                <a:schemeClr val="accent1">
                  <a:lumMod val="75000"/>
                </a:schemeClr>
              </a:buClr>
              <a:buSzPct val="145000"/>
              <a:buFont typeface="Arial"/>
              <a:buChar char="•"/>
            </a:pPr>
            <a:r>
              <a:rPr lang="en-US"/>
              <a:t>The U.S. Supreme Court has held on numerous occasions that the Due Process Clause is applicable to “all persons within the United States including aliens, whether their presence is unlawful, temporary or permanent.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377009" y="1072609"/>
            <a:ext cx="2281168" cy="4522647"/>
          </a:xfrm>
          <a:effectLst/>
        </p:spPr>
        <p:txBody>
          <a:bodyPr anchor="ctr">
            <a:normAutofit/>
          </a:bodyPr>
          <a:lstStyle/>
          <a:p>
            <a:pPr algn="l"/>
            <a:r>
              <a:rPr lang="en-US" sz="2600">
                <a:solidFill>
                  <a:schemeClr val="tx2"/>
                </a:solidFill>
              </a:rPr>
              <a:t>Inadmissibility as it relates to </a:t>
            </a:r>
            <a:br>
              <a:rPr lang="en-US" sz="2600">
                <a:solidFill>
                  <a:schemeClr val="tx2"/>
                </a:solidFill>
              </a:rPr>
            </a:br>
            <a:r>
              <a:rPr lang="en-US" sz="2600">
                <a:solidFill>
                  <a:schemeClr val="tx2"/>
                </a:solidFill>
              </a:rPr>
              <a:t>Security &amp; Foreign-Policy</a:t>
            </a:r>
          </a:p>
        </p:txBody>
      </p:sp>
      <p:sp>
        <p:nvSpPr>
          <p:cNvPr id="3" name="Content Placeholder 2"/>
          <p:cNvSpPr>
            <a:spLocks noGrp="1"/>
          </p:cNvSpPr>
          <p:nvPr>
            <p:ph idx="1"/>
          </p:nvPr>
        </p:nvSpPr>
        <p:spPr>
          <a:xfrm>
            <a:off x="3861774" y="1072609"/>
            <a:ext cx="4787405" cy="4522647"/>
          </a:xfrm>
        </p:spPr>
        <p:txBody>
          <a:bodyPr anchor="ctr">
            <a:normAutofit/>
          </a:bodyPr>
          <a:lstStyle/>
          <a:p>
            <a:pPr>
              <a:lnSpc>
                <a:spcPct val="90000"/>
              </a:lnSpc>
            </a:pPr>
            <a:r>
              <a:rPr lang="en-US" sz="1100"/>
              <a:t>The grounds are quite expansive, and include general security grounds (espionage, sabotage, and illegal export of sensitive information, goods and technology), terrorism, and Communist membership or membership in “totalitarian” political party, pursuant to INA Section 212(a)(3).</a:t>
            </a:r>
          </a:p>
          <a:p>
            <a:pPr>
              <a:lnSpc>
                <a:spcPct val="90000"/>
              </a:lnSpc>
            </a:pPr>
            <a:r>
              <a:rPr lang="en-US" sz="1100"/>
              <a:t>The grounds also cover those whose admission is deemed to be contrary to the national interest vis-à-vis foreign-policy interests.</a:t>
            </a:r>
          </a:p>
          <a:p>
            <a:pPr>
              <a:lnSpc>
                <a:spcPct val="90000"/>
              </a:lnSpc>
            </a:pPr>
            <a:r>
              <a:rPr lang="en-US" sz="1100"/>
              <a:t>Also inadmissible are persons who have caused harm to others, including Nazis or person who have committed genocide, violators of religious freedom, Haitian nationals connected w/ human rights violations, aiders and abettors of Colombian insurgency, and person who have been involved in the establishment or enforcement of population control policies.</a:t>
            </a:r>
          </a:p>
          <a:p>
            <a:pPr>
              <a:lnSpc>
                <a:spcPct val="90000"/>
              </a:lnSpc>
            </a:pPr>
            <a:r>
              <a:rPr lang="en-US" sz="1100"/>
              <a:t>Even if a government official just “knows or has reasonable grounds to believe” that the person participated or will participate in the prohibited activity such as espionage and terrorism, the inadmissibility provisions apply.</a:t>
            </a:r>
          </a:p>
          <a:p>
            <a:pPr>
              <a:lnSpc>
                <a:spcPct val="90000"/>
              </a:lnSpc>
            </a:pPr>
            <a:r>
              <a:rPr lang="en-US" sz="1100"/>
              <a:t>In the case of terrorism, membership in a terrorist organization, incitement of terrorism, the persuasion of others to support terrorism, endorsement of terrorism, and the solicitation of funds or the commission of acts that provide material support of a broad nature are all included.</a:t>
            </a:r>
          </a:p>
          <a:p>
            <a:pPr>
              <a:lnSpc>
                <a:spcPct val="90000"/>
              </a:lnSpc>
            </a:pPr>
            <a:r>
              <a:rPr lang="en-US" sz="1100"/>
              <a:t>Even if you are the spouse or child of a person found inadmissible for those reasons is admissible, too, unless the spouse or child was not aware of or could not reasonably have been expected to know of the activity. 8 USC Section 1182(a)(3)(B)(i)(IX)</a:t>
            </a:r>
          </a:p>
          <a:p>
            <a:pPr>
              <a:lnSpc>
                <a:spcPct val="90000"/>
              </a:lnSpc>
            </a:pPr>
            <a:endParaRPr lang="en-US" sz="1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pPr>
              <a:lnSpc>
                <a:spcPct val="90000"/>
              </a:lnSpc>
            </a:pPr>
            <a:r>
              <a:rPr lang="en-US" sz="2500">
                <a:solidFill>
                  <a:srgbClr val="FFFFFF"/>
                </a:solidFill>
              </a:rPr>
              <a:t>The same non-citizens found inadmissible for security reasons maybe be invited to the U.S.</a:t>
            </a:r>
            <a:br>
              <a:rPr lang="en-US" sz="2500">
                <a:solidFill>
                  <a:srgbClr val="FFFFFF"/>
                </a:solidFill>
              </a:rPr>
            </a:br>
            <a:r>
              <a:rPr lang="en-US" sz="2500" b="1" i="1">
                <a:solidFill>
                  <a:srgbClr val="FFFFFF"/>
                </a:solidFill>
              </a:rPr>
              <a:t>WHY?</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61BF4863-6011-75C6-C00C-B9A7A3CC46A3}"/>
              </a:ext>
            </a:extLst>
          </p:cNvPr>
          <p:cNvGraphicFramePr>
            <a:graphicFrameLocks noGrp="1"/>
          </p:cNvGraphicFramePr>
          <p:nvPr>
            <p:ph idx="1"/>
            <p:extLst>
              <p:ext uri="{D42A27DB-BD31-4B8C-83A1-F6EECF244321}">
                <p14:modId xmlns:p14="http://schemas.microsoft.com/office/powerpoint/2010/main" val="26679172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2800" b="1">
                <a:solidFill>
                  <a:srgbClr val="FFFFFF"/>
                </a:solidFill>
              </a:rPr>
              <a:t>Who else is not admissible?</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6" name="Content Placeholder 2">
            <a:extLst>
              <a:ext uri="{FF2B5EF4-FFF2-40B4-BE49-F238E27FC236}">
                <a16:creationId xmlns:a16="http://schemas.microsoft.com/office/drawing/2014/main" id="{A0B90EEE-5801-A9E8-7AE9-4D1F66E7B4DD}"/>
              </a:ext>
            </a:extLst>
          </p:cNvPr>
          <p:cNvGraphicFramePr>
            <a:graphicFrameLocks noGrp="1"/>
          </p:cNvGraphicFramePr>
          <p:nvPr>
            <p:ph idx="1"/>
            <p:extLst>
              <p:ext uri="{D42A27DB-BD31-4B8C-83A1-F6EECF244321}">
                <p14:modId xmlns:p14="http://schemas.microsoft.com/office/powerpoint/2010/main" val="199987096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2229" y="1"/>
            <a:ext cx="334177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8544" y="1074392"/>
            <a:ext cx="1832574" cy="4377961"/>
          </a:xfrm>
        </p:spPr>
        <p:txBody>
          <a:bodyPr>
            <a:normAutofit/>
          </a:bodyPr>
          <a:lstStyle/>
          <a:p>
            <a:pPr>
              <a:lnSpc>
                <a:spcPct val="90000"/>
              </a:lnSpc>
            </a:pPr>
            <a:r>
              <a:rPr lang="en-US" sz="2200">
                <a:solidFill>
                  <a:srgbClr val="000000"/>
                </a:solidFill>
              </a:rPr>
              <a:t>Deportability as it relates to </a:t>
            </a:r>
            <a:br>
              <a:rPr lang="en-US" sz="2200">
                <a:solidFill>
                  <a:srgbClr val="000000"/>
                </a:solidFill>
              </a:rPr>
            </a:br>
            <a:r>
              <a:rPr lang="en-US" sz="2200">
                <a:solidFill>
                  <a:srgbClr val="000000"/>
                </a:solidFill>
              </a:rPr>
              <a:t>Security &amp; Foreign-Policy</a:t>
            </a:r>
          </a:p>
        </p:txBody>
      </p:sp>
      <p:sp useBgFill="1">
        <p:nvSpPr>
          <p:cNvPr id="11" name="Freeform: Shape 1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774075"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7000" y="0"/>
            <a:ext cx="1827609" cy="6858001"/>
            <a:chOff x="1320800" y="0"/>
            <a:chExt cx="2436813" cy="6858001"/>
          </a:xfrm>
        </p:grpSpPr>
        <p:sp>
          <p:nvSpPr>
            <p:cNvPr id="1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6" name="Content Placeholder 2">
            <a:extLst>
              <a:ext uri="{FF2B5EF4-FFF2-40B4-BE49-F238E27FC236}">
                <a16:creationId xmlns:a16="http://schemas.microsoft.com/office/drawing/2014/main" id="{141D4160-434D-3A67-FCA8-30C6763542E7}"/>
              </a:ext>
            </a:extLst>
          </p:cNvPr>
          <p:cNvGraphicFramePr>
            <a:graphicFrameLocks noGrp="1"/>
          </p:cNvGraphicFramePr>
          <p:nvPr>
            <p:ph idx="1"/>
            <p:extLst>
              <p:ext uri="{D42A27DB-BD31-4B8C-83A1-F6EECF244321}">
                <p14:modId xmlns:p14="http://schemas.microsoft.com/office/powerpoint/2010/main" val="2407919251"/>
              </p:ext>
            </p:extLst>
          </p:nvPr>
        </p:nvGraphicFramePr>
        <p:xfrm>
          <a:off x="482600" y="643468"/>
          <a:ext cx="5062141" cy="523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113234" y="1284051"/>
            <a:ext cx="2109288" cy="3723836"/>
          </a:xfrm>
        </p:spPr>
        <p:txBody>
          <a:bodyPr>
            <a:normAutofit/>
          </a:bodyPr>
          <a:lstStyle/>
          <a:p>
            <a:r>
              <a:rPr lang="en-US" sz="3100">
                <a:solidFill>
                  <a:srgbClr val="000000"/>
                </a:solidFill>
              </a:rPr>
              <a:t>Waivers as it relates to </a:t>
            </a:r>
            <a:br>
              <a:rPr lang="en-US" sz="3100">
                <a:solidFill>
                  <a:srgbClr val="000000"/>
                </a:solidFill>
              </a:rPr>
            </a:br>
            <a:r>
              <a:rPr lang="en-US" sz="3100">
                <a:solidFill>
                  <a:srgbClr val="000000"/>
                </a:solidFill>
              </a:rPr>
              <a:t>Security &amp; Foreign-Policy</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677867-5DF0-2D51-75B8-BCB3EF4E828D}"/>
              </a:ext>
            </a:extLst>
          </p:cNvPr>
          <p:cNvGraphicFramePr>
            <a:graphicFrameLocks noGrp="1"/>
          </p:cNvGraphicFramePr>
          <p:nvPr>
            <p:ph idx="1"/>
            <p:extLst>
              <p:ext uri="{D42A27DB-BD31-4B8C-83A1-F6EECF244321}">
                <p14:modId xmlns:p14="http://schemas.microsoft.com/office/powerpoint/2010/main" val="530466530"/>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pPr>
              <a:lnSpc>
                <a:spcPct val="90000"/>
              </a:lnSpc>
            </a:pPr>
            <a:r>
              <a:rPr lang="en-US" sz="3700"/>
              <a:t>Inadmissibility as it relates to </a:t>
            </a:r>
            <a:br>
              <a:rPr lang="en-US" sz="3700"/>
            </a:br>
            <a:r>
              <a:rPr lang="en-US" sz="3700"/>
              <a:t>Economic Grounds</a:t>
            </a:r>
          </a:p>
        </p:txBody>
      </p:sp>
      <p:sp>
        <p:nvSpPr>
          <p:cNvPr id="21" name="Content Placeholder 2"/>
          <p:cNvSpPr>
            <a:spLocks noGrp="1"/>
          </p:cNvSpPr>
          <p:nvPr>
            <p:ph idx="1"/>
          </p:nvPr>
        </p:nvSpPr>
        <p:spPr>
          <a:xfrm>
            <a:off x="1113233" y="1998133"/>
            <a:ext cx="5141517" cy="3793067"/>
          </a:xfrm>
        </p:spPr>
        <p:txBody>
          <a:bodyPr>
            <a:normAutofit/>
          </a:bodyPr>
          <a:lstStyle/>
          <a:p>
            <a:pPr>
              <a:lnSpc>
                <a:spcPct val="90000"/>
              </a:lnSpc>
            </a:pPr>
            <a:r>
              <a:rPr lang="en-US" sz="1500"/>
              <a:t>8 USC Section 1182(a)(4); Section INA 212(a)(4)</a:t>
            </a:r>
          </a:p>
          <a:p>
            <a:pPr>
              <a:lnSpc>
                <a:spcPct val="90000"/>
              </a:lnSpc>
            </a:pPr>
            <a:r>
              <a:rPr lang="en-US" sz="1500"/>
              <a:t>In order to make sure that the non-citizen does not become a public charge, the applicant must prove that s/he has financial support from the sponsoring family member.</a:t>
            </a:r>
          </a:p>
          <a:p>
            <a:pPr>
              <a:lnSpc>
                <a:spcPct val="90000"/>
              </a:lnSpc>
            </a:pPr>
            <a:r>
              <a:rPr lang="en-US" sz="1500"/>
              <a:t>The sponsor must prove that his/her income </a:t>
            </a:r>
          </a:p>
          <a:p>
            <a:pPr>
              <a:lnSpc>
                <a:spcPct val="90000"/>
              </a:lnSpc>
              <a:buNone/>
            </a:pPr>
            <a:r>
              <a:rPr lang="en-US" sz="1500"/>
              <a:t>    is 125% above the federal poverty line.</a:t>
            </a:r>
          </a:p>
          <a:p>
            <a:pPr>
              <a:lnSpc>
                <a:spcPct val="90000"/>
              </a:lnSpc>
              <a:buNone/>
            </a:pPr>
            <a:r>
              <a:rPr lang="en-US" sz="1500"/>
              <a:t>    Income may include liquid assets, </a:t>
            </a:r>
          </a:p>
          <a:p>
            <a:pPr>
              <a:lnSpc>
                <a:spcPct val="90000"/>
              </a:lnSpc>
              <a:buNone/>
            </a:pPr>
            <a:r>
              <a:rPr lang="en-US" sz="1500"/>
              <a:t>    real property or stocks.  </a:t>
            </a:r>
          </a:p>
          <a:p>
            <a:pPr>
              <a:lnSpc>
                <a:spcPct val="90000"/>
              </a:lnSpc>
            </a:pPr>
            <a:endParaRPr lang="en-US" sz="1500"/>
          </a:p>
          <a:p>
            <a:pPr>
              <a:lnSpc>
                <a:spcPct val="90000"/>
              </a:lnSpc>
            </a:pPr>
            <a:r>
              <a:rPr lang="en-US" sz="1500"/>
              <a:t>Also inadmissible are those who will be entering the U.S. labor market, unless the secretary of the Dept of Labor certifies that the US does not have enough qualified laborers in that particular industry.</a:t>
            </a:r>
          </a:p>
        </p:txBody>
      </p:sp>
      <p:pic>
        <p:nvPicPr>
          <p:cNvPr id="7" name="Graphic 6" descr="Security Camera Sign">
            <a:extLst>
              <a:ext uri="{FF2B5EF4-FFF2-40B4-BE49-F238E27FC236}">
                <a16:creationId xmlns:a16="http://schemas.microsoft.com/office/drawing/2014/main" id="{4142EE55-5CFA-3849-FE0E-F88706059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9430" y="2874971"/>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10"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13"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5"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6"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p:cNvSpPr>
            <a:spLocks noGrp="1"/>
          </p:cNvSpPr>
          <p:nvPr>
            <p:ph type="title"/>
          </p:nvPr>
        </p:nvSpPr>
        <p:spPr>
          <a:xfrm>
            <a:off x="6256432" y="1023257"/>
            <a:ext cx="2426312" cy="4767943"/>
          </a:xfrm>
          <a:effectLst/>
        </p:spPr>
        <p:txBody>
          <a:bodyPr anchor="ctr">
            <a:normAutofit/>
          </a:bodyPr>
          <a:lstStyle/>
          <a:p>
            <a:pPr algn="l"/>
            <a:r>
              <a:rPr lang="en-US" sz="3100">
                <a:solidFill>
                  <a:srgbClr val="000000"/>
                </a:solidFill>
              </a:rPr>
              <a:t>Deportability as it relates to </a:t>
            </a:r>
            <a:br>
              <a:rPr lang="en-US" sz="3100">
                <a:solidFill>
                  <a:srgbClr val="000000"/>
                </a:solidFill>
              </a:rPr>
            </a:br>
            <a:r>
              <a:rPr lang="en-US" sz="3100">
                <a:solidFill>
                  <a:srgbClr val="000000"/>
                </a:solidFill>
              </a:rPr>
              <a:t>Economic Grounds</a:t>
            </a:r>
          </a:p>
        </p:txBody>
      </p:sp>
      <p:sp>
        <p:nvSpPr>
          <p:cNvPr id="3" name="Content Placeholder 2"/>
          <p:cNvSpPr>
            <a:spLocks noGrp="1"/>
          </p:cNvSpPr>
          <p:nvPr>
            <p:ph idx="1"/>
          </p:nvPr>
        </p:nvSpPr>
        <p:spPr>
          <a:xfrm>
            <a:off x="519776" y="1023257"/>
            <a:ext cx="4476386" cy="4767944"/>
          </a:xfrm>
        </p:spPr>
        <p:txBody>
          <a:bodyPr anchor="ctr">
            <a:normAutofit/>
          </a:bodyPr>
          <a:lstStyle/>
          <a:p>
            <a:r>
              <a:rPr lang="en-US" sz="1700" dirty="0"/>
              <a:t>8 USC Section 1227(a)(5), INA Section 237(a)(5)</a:t>
            </a:r>
          </a:p>
          <a:p>
            <a:r>
              <a:rPr lang="en-US" sz="1700" u="dbl" dirty="0"/>
              <a:t>A non-citizen who becomes a public charge within 5 years of admission (i.e., receives specific public benefits)</a:t>
            </a:r>
            <a:r>
              <a:rPr lang="en-US" sz="1700" dirty="0"/>
              <a:t> from causes not affirmatively shown to have arisen since entry.</a:t>
            </a:r>
          </a:p>
          <a:p>
            <a:r>
              <a:rPr lang="en-US" sz="1700" dirty="0"/>
              <a:t>But not all benefits are prohibited, as the statute has been interpreted as only prohibiting what amounts to a cash payment. </a:t>
            </a:r>
          </a:p>
          <a:p>
            <a:r>
              <a:rPr lang="en-US" sz="1700" dirty="0"/>
              <a:t>Whether a benefit is a cash payment is a complicated question, since many benefits are more akin to insurance than welfare.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21"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377009" y="1072609"/>
            <a:ext cx="2281168" cy="4522647"/>
          </a:xfrm>
          <a:effectLst/>
        </p:spPr>
        <p:txBody>
          <a:bodyPr anchor="ctr">
            <a:normAutofit/>
          </a:bodyPr>
          <a:lstStyle/>
          <a:p>
            <a:pPr algn="l"/>
            <a:r>
              <a:rPr lang="en-US" sz="2800">
                <a:solidFill>
                  <a:schemeClr val="tx2"/>
                </a:solidFill>
              </a:rPr>
              <a:t>Waivers as it relates to </a:t>
            </a:r>
            <a:br>
              <a:rPr lang="en-US" sz="2800">
                <a:solidFill>
                  <a:schemeClr val="tx2"/>
                </a:solidFill>
              </a:rPr>
            </a:br>
            <a:r>
              <a:rPr lang="en-US" sz="2800">
                <a:solidFill>
                  <a:schemeClr val="tx2"/>
                </a:solidFill>
              </a:rPr>
              <a:t>Economic Grounds</a:t>
            </a:r>
          </a:p>
        </p:txBody>
      </p:sp>
      <p:sp>
        <p:nvSpPr>
          <p:cNvPr id="27" name="Content Placeholder 2"/>
          <p:cNvSpPr>
            <a:spLocks noGrp="1"/>
          </p:cNvSpPr>
          <p:nvPr>
            <p:ph idx="1"/>
          </p:nvPr>
        </p:nvSpPr>
        <p:spPr>
          <a:xfrm>
            <a:off x="3861774" y="1072609"/>
            <a:ext cx="4787405" cy="4522647"/>
          </a:xfrm>
        </p:spPr>
        <p:txBody>
          <a:bodyPr anchor="ctr">
            <a:normAutofit/>
          </a:bodyPr>
          <a:lstStyle/>
          <a:p>
            <a:r>
              <a:rPr lang="en-US" sz="1700" dirty="0"/>
              <a:t>8 USC Section 1183, INA Section 213</a:t>
            </a:r>
          </a:p>
          <a:p>
            <a:r>
              <a:rPr lang="en-US" sz="1700" dirty="0"/>
              <a:t>Allows a non-citizen who is believed likely to become a public charge to post a bond.</a:t>
            </a:r>
          </a:p>
          <a:p>
            <a:r>
              <a:rPr lang="en-US" sz="1700" dirty="0"/>
              <a:t>Still, an affidavit of financial support must be submitted.    </a:t>
            </a:r>
            <a:r>
              <a:rPr lang="en-US" sz="1700" dirty="0">
                <a:latin typeface="Abadi MT Condensed Extra Bold"/>
              </a:rPr>
              <a:t>!!!!!EXCEPTIONS!!!!</a:t>
            </a:r>
          </a:p>
          <a:p>
            <a:r>
              <a:rPr lang="en-US" sz="1700" dirty="0"/>
              <a:t>The affidavit of financial support is not required of diversity immigrants, certain persons who are self-petitioning, special immigrants, asylees, refugees, employment-based immigrants, and those who obtain permanent residency under the registry program.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a:t>Inadmissibility as it relates to Immigration Law Violations</a:t>
            </a:r>
          </a:p>
        </p:txBody>
      </p:sp>
      <p:graphicFrame>
        <p:nvGraphicFramePr>
          <p:cNvPr id="6" name="Content Placeholder 2">
            <a:extLst>
              <a:ext uri="{FF2B5EF4-FFF2-40B4-BE49-F238E27FC236}">
                <a16:creationId xmlns:a16="http://schemas.microsoft.com/office/drawing/2014/main" id="{A3DF4E47-D9B2-55CA-8CEA-A879FC1ED9BB}"/>
              </a:ext>
            </a:extLst>
          </p:cNvPr>
          <p:cNvGraphicFramePr>
            <a:graphicFrameLocks noGrp="1"/>
          </p:cNvGraphicFramePr>
          <p:nvPr>
            <p:ph idx="1"/>
            <p:extLst>
              <p:ext uri="{D42A27DB-BD31-4B8C-83A1-F6EECF244321}">
                <p14:modId xmlns:p14="http://schemas.microsoft.com/office/powerpoint/2010/main" val="140955878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400">
                <a:solidFill>
                  <a:srgbClr val="FFFFFF"/>
                </a:solidFill>
              </a:rPr>
              <a:t>Inadmissibility attaches to non-citizens who . . .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Pursuant to 8 USC Section 1182(a)(6), INA Section 212(a)(6).</a:t>
            </a:r>
          </a:p>
          <a:p>
            <a:r>
              <a:rPr lang="en-US" sz="1700"/>
              <a:t>(1) were not admitted or paroled</a:t>
            </a:r>
          </a:p>
          <a:p>
            <a:r>
              <a:rPr lang="en-US" sz="1700"/>
              <a:t>(2) failed to attend their removal hearing w/out reasonable cause</a:t>
            </a:r>
          </a:p>
          <a:p>
            <a:r>
              <a:rPr lang="en-US" sz="1700"/>
              <a:t>(3) committed fraud and misrepresentation</a:t>
            </a:r>
          </a:p>
          <a:p>
            <a:r>
              <a:rPr lang="en-US" sz="1700"/>
              <a:t>(4) are stowaways</a:t>
            </a:r>
          </a:p>
          <a:p>
            <a:r>
              <a:rPr lang="en-US" sz="1700"/>
              <a:t>(5)knowingly encourage, induce, assist or aid another to enter the US in violation of the law</a:t>
            </a:r>
          </a:p>
          <a:p>
            <a:r>
              <a:rPr lang="en-US" sz="1700"/>
              <a:t>(6) have been fined for making false documents or use someone else’s lawfully issued documents</a:t>
            </a:r>
          </a:p>
          <a:p>
            <a:r>
              <a:rPr lang="en-US" sz="1700"/>
              <a:t>(7) entered the US to study at a private institution and improperly switched to a public institution in violation of the statute.</a:t>
            </a:r>
          </a:p>
          <a:p>
            <a:endParaRPr lang="en-US"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2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4" name="Rectangle 33">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35"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37"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8"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9"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40"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1"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2"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extBox 1"/>
          <p:cNvSpPr txBox="1"/>
          <p:nvPr/>
        </p:nvSpPr>
        <p:spPr>
          <a:xfrm>
            <a:off x="519776" y="1023257"/>
            <a:ext cx="4476386" cy="4767944"/>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endParaRPr lang="en-US" sz="1400"/>
          </a:p>
          <a:p>
            <a:pPr lvl="1">
              <a:lnSpc>
                <a:spcPct val="90000"/>
              </a:lnSpc>
              <a:spcBef>
                <a:spcPct val="20000"/>
              </a:spcBef>
              <a:spcAft>
                <a:spcPts val="600"/>
              </a:spcAft>
              <a:buClr>
                <a:schemeClr val="accent1">
                  <a:lumMod val="75000"/>
                </a:schemeClr>
              </a:buClr>
              <a:buSzPct val="145000"/>
              <a:buFont typeface="Arial"/>
              <a:buChar char="•"/>
            </a:pPr>
            <a:r>
              <a:rPr lang="en-US" sz="1400"/>
              <a:t>Congress via the 1996 amendments to the INA, distinguished between physical and legal presence and since then, only legal “admission” triggers the constitutionally subjected deportability grounds which offer more protection against removal.</a:t>
            </a:r>
          </a:p>
          <a:p>
            <a:pPr lvl="1">
              <a:lnSpc>
                <a:spcPct val="90000"/>
              </a:lnSpc>
              <a:spcBef>
                <a:spcPct val="20000"/>
              </a:spcBef>
              <a:spcAft>
                <a:spcPts val="600"/>
              </a:spcAft>
              <a:buClr>
                <a:schemeClr val="accent1">
                  <a:lumMod val="75000"/>
                </a:schemeClr>
              </a:buClr>
              <a:buSzPct val="145000"/>
              <a:buFont typeface="Arial"/>
              <a:buChar char="•"/>
            </a:pPr>
            <a:endParaRPr lang="en-US" sz="1400"/>
          </a:p>
          <a:p>
            <a:pPr lvl="1">
              <a:lnSpc>
                <a:spcPct val="90000"/>
              </a:lnSpc>
              <a:spcBef>
                <a:spcPct val="20000"/>
              </a:spcBef>
              <a:spcAft>
                <a:spcPts val="600"/>
              </a:spcAft>
              <a:buClr>
                <a:schemeClr val="accent1">
                  <a:lumMod val="75000"/>
                </a:schemeClr>
              </a:buClr>
              <a:buSzPct val="145000"/>
              <a:buFont typeface="Arial"/>
              <a:buChar char="•"/>
            </a:pPr>
            <a:r>
              <a:rPr lang="en-US" sz="1400"/>
              <a:t>This statute contains provisions that place the burden of proof on the applicant or respondent to show by clear and convincing evidence that he or she is lawfully present based on a prior admission. </a:t>
            </a:r>
          </a:p>
          <a:p>
            <a:pPr lvl="1">
              <a:lnSpc>
                <a:spcPct val="90000"/>
              </a:lnSpc>
              <a:spcBef>
                <a:spcPct val="20000"/>
              </a:spcBef>
              <a:spcAft>
                <a:spcPts val="600"/>
              </a:spcAft>
              <a:buClr>
                <a:schemeClr val="accent1">
                  <a:lumMod val="75000"/>
                </a:schemeClr>
              </a:buClr>
              <a:buSzPct val="145000"/>
              <a:buFont typeface="Arial"/>
              <a:buChar char="•"/>
            </a:pPr>
            <a:endParaRPr lang="en-US" sz="1400"/>
          </a:p>
          <a:p>
            <a:pPr lvl="1">
              <a:lnSpc>
                <a:spcPct val="90000"/>
              </a:lnSpc>
              <a:spcBef>
                <a:spcPct val="20000"/>
              </a:spcBef>
              <a:spcAft>
                <a:spcPts val="600"/>
              </a:spcAft>
              <a:buClr>
                <a:schemeClr val="accent1">
                  <a:lumMod val="75000"/>
                </a:schemeClr>
              </a:buClr>
              <a:buSzPct val="145000"/>
              <a:buFont typeface="Arial"/>
              <a:buChar char="•"/>
            </a:pPr>
            <a:r>
              <a:rPr lang="en-US" sz="1400"/>
              <a:t>If not, the person must prove that he or she is clearly and beyond a doubt entitled to admission. </a:t>
            </a:r>
          </a:p>
          <a:p>
            <a:pPr lvl="1">
              <a:lnSpc>
                <a:spcPct val="90000"/>
              </a:lnSpc>
              <a:spcBef>
                <a:spcPct val="20000"/>
              </a:spcBef>
              <a:spcAft>
                <a:spcPts val="600"/>
              </a:spcAft>
              <a:buClr>
                <a:schemeClr val="accent1">
                  <a:lumMod val="75000"/>
                </a:schemeClr>
              </a:buClr>
              <a:buSzPct val="145000"/>
              <a:buFont typeface="Arial"/>
              <a:buChar char="•"/>
            </a:pPr>
            <a:endParaRPr lang="en-US" sz="1400"/>
          </a:p>
          <a:p>
            <a:pPr lvl="1">
              <a:lnSpc>
                <a:spcPct val="90000"/>
              </a:lnSpc>
              <a:spcBef>
                <a:spcPct val="20000"/>
              </a:spcBef>
              <a:spcAft>
                <a:spcPts val="600"/>
              </a:spcAft>
              <a:buClr>
                <a:schemeClr val="accent1">
                  <a:lumMod val="75000"/>
                </a:schemeClr>
              </a:buClr>
              <a:buSzPct val="145000"/>
              <a:buFont typeface="Arial"/>
              <a:buChar char="•"/>
            </a:pPr>
            <a:r>
              <a:rPr lang="en-US" sz="1400"/>
              <a:t>Prior to IIRAIRA, the government had the burden of proof in cases in which a person was arrested within the United States.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5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61"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62"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63"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64"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5"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6"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3036748" y="757776"/>
            <a:ext cx="5128417" cy="860526"/>
          </a:xfrm>
        </p:spPr>
        <p:txBody>
          <a:bodyPr>
            <a:normAutofit fontScale="90000"/>
          </a:bodyPr>
          <a:lstStyle/>
          <a:p>
            <a:r>
              <a:rPr lang="en-US"/>
              <a:t>MOST SERIOUS of CONSEQUENCES….	</a:t>
            </a:r>
            <a:endParaRPr lang="en-US" dirty="0"/>
          </a:p>
        </p:txBody>
      </p:sp>
      <p:pic>
        <p:nvPicPr>
          <p:cNvPr id="5" name="Picture 4" descr="A hand holding a pen and shading circles on a sheet">
            <a:extLst>
              <a:ext uri="{FF2B5EF4-FFF2-40B4-BE49-F238E27FC236}">
                <a16:creationId xmlns:a16="http://schemas.microsoft.com/office/drawing/2014/main" id="{C71B6567-C87C-AD94-8D0A-8C8FED89CE0F}"/>
              </a:ext>
            </a:extLst>
          </p:cNvPr>
          <p:cNvPicPr>
            <a:picLocks noChangeAspect="1"/>
          </p:cNvPicPr>
          <p:nvPr/>
        </p:nvPicPr>
        <p:blipFill>
          <a:blip r:embed="rId3"/>
          <a:srcRect l="51218" r="26746" b="-1"/>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graphicFrame>
        <p:nvGraphicFramePr>
          <p:cNvPr id="67" name="Content Placeholder 2">
            <a:extLst>
              <a:ext uri="{FF2B5EF4-FFF2-40B4-BE49-F238E27FC236}">
                <a16:creationId xmlns:a16="http://schemas.microsoft.com/office/drawing/2014/main" id="{C827CF81-F3BF-369D-D671-BF5B85FAD6CB}"/>
              </a:ext>
            </a:extLst>
          </p:cNvPr>
          <p:cNvGraphicFramePr>
            <a:graphicFrameLocks noGrp="1"/>
          </p:cNvGraphicFramePr>
          <p:nvPr>
            <p:ph idx="1"/>
          </p:nvPr>
        </p:nvGraphicFramePr>
        <p:xfrm>
          <a:off x="2882900" y="2048933"/>
          <a:ext cx="5744367" cy="3742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2200" b="1">
                <a:solidFill>
                  <a:srgbClr val="FFFFFF"/>
                </a:solidFill>
              </a:rPr>
              <a:t>Examples of those who are   inadmissible…</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3078B97A-D1A5-2C0D-160B-098C950CEE93}"/>
              </a:ext>
            </a:extLst>
          </p:cNvPr>
          <p:cNvGraphicFramePr>
            <a:graphicFrameLocks noGrp="1"/>
          </p:cNvGraphicFramePr>
          <p:nvPr>
            <p:ph idx="1"/>
            <p:extLst>
              <p:ext uri="{D42A27DB-BD31-4B8C-83A1-F6EECF244321}">
                <p14:modId xmlns:p14="http://schemas.microsoft.com/office/powerpoint/2010/main" val="369866667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200" y="905933"/>
            <a:ext cx="4995068" cy="965200"/>
          </a:xfrm>
        </p:spPr>
        <p:txBody>
          <a:bodyPr>
            <a:normAutofit/>
          </a:bodyPr>
          <a:lstStyle/>
          <a:p>
            <a:pPr>
              <a:lnSpc>
                <a:spcPct val="90000"/>
              </a:lnSpc>
            </a:pPr>
            <a:r>
              <a:rPr lang="en-US" sz="3100" b="1"/>
              <a:t>More on Inadmissibility….</a:t>
            </a:r>
          </a:p>
        </p:txBody>
      </p:sp>
      <p:pic>
        <p:nvPicPr>
          <p:cNvPr id="7" name="Graphic 6" descr="Judge">
            <a:extLst>
              <a:ext uri="{FF2B5EF4-FFF2-40B4-BE49-F238E27FC236}">
                <a16:creationId xmlns:a16="http://schemas.microsoft.com/office/drawing/2014/main" id="{4A69B348-29E9-96F1-BD29-92D019EB2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 y="2070162"/>
            <a:ext cx="2724591" cy="27245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3632199" y="1998133"/>
            <a:ext cx="4995068" cy="3793067"/>
          </a:xfrm>
        </p:spPr>
        <p:txBody>
          <a:bodyPr>
            <a:normAutofit/>
          </a:bodyPr>
          <a:lstStyle/>
          <a:p>
            <a:pPr>
              <a:lnSpc>
                <a:spcPct val="90000"/>
              </a:lnSpc>
            </a:pPr>
            <a:r>
              <a:rPr lang="en-US" sz="1900"/>
              <a:t>Inadmissibility for a period of 5 years can attach to someone who has been ordered removed through summary (expedited) removal or regular removal proceedings initiated on arrival .</a:t>
            </a:r>
          </a:p>
          <a:p>
            <a:pPr>
              <a:lnSpc>
                <a:spcPct val="90000"/>
              </a:lnSpc>
            </a:pPr>
            <a:r>
              <a:rPr lang="en-US" sz="1900"/>
              <a:t>When there has been </a:t>
            </a:r>
          </a:p>
          <a:p>
            <a:pPr>
              <a:lnSpc>
                <a:spcPct val="90000"/>
              </a:lnSpc>
              <a:buNone/>
            </a:pPr>
            <a:r>
              <a:rPr lang="en-US" sz="1900"/>
              <a:t>   a second removal, the </a:t>
            </a:r>
          </a:p>
          <a:p>
            <a:pPr>
              <a:lnSpc>
                <a:spcPct val="90000"/>
              </a:lnSpc>
              <a:buNone/>
            </a:pPr>
            <a:r>
              <a:rPr lang="en-US" sz="1900"/>
              <a:t>   period is extended to 20 years.  </a:t>
            </a:r>
          </a:p>
          <a:p>
            <a:pPr>
              <a:lnSpc>
                <a:spcPct val="90000"/>
              </a:lnSpc>
            </a:pPr>
            <a:r>
              <a:rPr lang="en-US" sz="1900"/>
              <a:t>A person who fails to attend his/her removal hearing without “reasonable cause” and later seeks readmission is inadmissible for 5 years.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b="1"/>
              <a:t>Deportability as it relates to Immigration Law Violations</a:t>
            </a:r>
            <a:endParaRPr lang="en-US" b="1" dirty="0"/>
          </a:p>
        </p:txBody>
      </p:sp>
      <p:graphicFrame>
        <p:nvGraphicFramePr>
          <p:cNvPr id="5" name="Content Placeholder 2">
            <a:extLst>
              <a:ext uri="{FF2B5EF4-FFF2-40B4-BE49-F238E27FC236}">
                <a16:creationId xmlns:a16="http://schemas.microsoft.com/office/drawing/2014/main" id="{D37411B2-83B4-9D3A-8636-3DD33956729B}"/>
              </a:ext>
            </a:extLst>
          </p:cNvPr>
          <p:cNvGraphicFramePr>
            <a:graphicFrameLocks noGrp="1"/>
          </p:cNvGraphicFramePr>
          <p:nvPr>
            <p:ph idx="1"/>
            <p:extLst>
              <p:ext uri="{D42A27DB-BD31-4B8C-83A1-F6EECF244321}">
                <p14:modId xmlns:p14="http://schemas.microsoft.com/office/powerpoint/2010/main" val="305003153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092D16-14DA-4606-831F-0DB3EEECB9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16" name="Rectangle 15">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9"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2"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3"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4"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26"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D378ECBC-7B89-0A3A-7BC1-3DF37C387D64}"/>
              </a:ext>
            </a:extLst>
          </p:cNvPr>
          <p:cNvGraphicFramePr/>
          <p:nvPr>
            <p:extLst>
              <p:ext uri="{D42A27DB-BD31-4B8C-83A1-F6EECF244321}">
                <p14:modId xmlns:p14="http://schemas.microsoft.com/office/powerpoint/2010/main" val="2280515879"/>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299</TotalTime>
  <Words>8060</Words>
  <Application>Microsoft Office PowerPoint</Application>
  <PresentationFormat>On-screen Show (4:3)</PresentationFormat>
  <Paragraphs>481</Paragraphs>
  <Slides>83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Abadi MT Condensed Extra Bold</vt:lpstr>
      <vt:lpstr>Arial</vt:lpstr>
      <vt:lpstr>Calibri</vt:lpstr>
      <vt:lpstr>Century Gothic</vt:lpstr>
      <vt:lpstr>Corbel</vt:lpstr>
      <vt:lpstr>Wingdings</vt:lpstr>
      <vt:lpstr>Parallax</vt:lpstr>
      <vt:lpstr>            Chapter 2 Inadmissibility, Deportability, Waivers, and Relief from Removal     Presented by (in the order featured): Gina Valencia, Haidy Youseff, Susan Je, and Anthony Crane  </vt:lpstr>
      <vt:lpstr>    The power to determine who is eligible for admission and who is permitted to remain in the United States is within Congress’s authority and limited only by rule of statutory interpretation.  Who may enter or remain in a nation reflects in part how the nation see itself.  Immigration rules represent what a nation will be in the future, and hence are the subject of much debate.  The law provides a long list of persons who either are prohibited from entering or are to be removed should their presence in the United State be discovered.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Aggravated Felonies are defined in the statute at 8 USC Section 1101 (a)(43), INA Section 101(a)(43) &amp; are incorporated into the deportability provisions at 8 USC Section 1227(a)(2)(A)(iii), INA Section 237(a)(2)(A)(iii). </vt:lpstr>
      <vt:lpstr>“Aggravated felony” is a term of art created by Congress</vt:lpstr>
      <vt:lpstr>Why is it a term of art?</vt:lpstr>
      <vt:lpstr>Some Examples of Aggravated Felony as described in U.S.C. § 1101(a)(43).</vt:lpstr>
      <vt:lpstr>Does a crime need to be a felony under state or federal law to be considered one for immigration purposes?  NO!</vt:lpstr>
      <vt:lpstr>Why it’s so controversial….</vt:lpstr>
      <vt:lpstr>More controversial….What if the Conviction Occurred before the Crime was Labeled an “Aggravated Felony”?</vt:lpstr>
      <vt:lpstr>   If a noncitizen is convicted of an Aggravated Felony, after they are admitted, they are deportable! </vt:lpstr>
      <vt:lpstr>As a result, Courts are VERY careful when it comes to deciding what constitutes as an “aggravated felony” under immigration law.</vt:lpstr>
      <vt:lpstr>Crimes Involving Moral Turpitude </vt:lpstr>
      <vt:lpstr>Other Details Involving CIMT</vt:lpstr>
      <vt:lpstr>More on Moral Turpitude</vt:lpstr>
      <vt:lpstr>So, what is the definition of  Moral Turpitude?</vt:lpstr>
      <vt:lpstr>Firearm Offenses</vt:lpstr>
      <vt:lpstr>Controlled Substances</vt:lpstr>
      <vt:lpstr>Other Deportable Offenses</vt:lpstr>
      <vt:lpstr>NO Waivers: the following grounds of deportability are NOT waivable:</vt:lpstr>
      <vt:lpstr>The Broadest Waiver of Criminal Grounds of Inadmissibility</vt:lpstr>
      <vt:lpstr>This waiver is not available… </vt:lpstr>
      <vt:lpstr>Another waiver of criminal grounds exists for refuges and asylees</vt:lpstr>
      <vt:lpstr>Danger!!! Danger!!!!! !!!Security &amp; Foreign Policy Grounds!!!</vt:lpstr>
      <vt:lpstr>Inadmissibility as it relates to  Security &amp; Foreign-Policy</vt:lpstr>
      <vt:lpstr>The same non-citizens found inadmissible for security reasons maybe be invited to the U.S. WHY?</vt:lpstr>
      <vt:lpstr>Who else is not admissible?</vt:lpstr>
      <vt:lpstr>Deportability as it relates to  Security &amp; Foreign-Policy</vt:lpstr>
      <vt:lpstr>Waivers as it relates to  Security &amp; Foreign-Policy</vt:lpstr>
      <vt:lpstr>Inadmissibility as it relates to  Economic Grounds</vt:lpstr>
      <vt:lpstr>Deportability as it relates to  Economic Grounds</vt:lpstr>
      <vt:lpstr>Waivers as it relates to  Economic Grounds</vt:lpstr>
      <vt:lpstr>Inadmissibility as it relates to Immigration Law Violations</vt:lpstr>
      <vt:lpstr>Inadmissibility attaches to non-citizens who . . . </vt:lpstr>
      <vt:lpstr>MOST SERIOUS of CONSEQUENCES…. </vt:lpstr>
      <vt:lpstr>Examples of those who are   inadmissible…</vt:lpstr>
      <vt:lpstr>More on Inadmissibility….</vt:lpstr>
      <vt:lpstr>Deportability as it relates to Immigration Law Violations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2 Inadmissibility, Deportability, Waivers, and Relief from Removal     Presented by (in the order featured): Gina Valencia, Haidy Youseff, Susan Je, and Anthony Crane  </dc:title>
  <dc:creator>Anthony D</dc:creator>
  <cp:lastModifiedBy>Legal Staff</cp:lastModifiedBy>
  <cp:revision>4</cp:revision>
  <dcterms:created xsi:type="dcterms:W3CDTF">2020-12-14T21:07:19Z</dcterms:created>
  <dcterms:modified xsi:type="dcterms:W3CDTF">2025-09-05T01:43:51Z</dcterms:modified>
</cp:coreProperties>
</file>